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9"/>
  </p:notesMasterIdLst>
  <p:handoutMasterIdLst>
    <p:handoutMasterId r:id="rId50"/>
  </p:handoutMasterIdLst>
  <p:sldIdLst>
    <p:sldId id="256" r:id="rId2"/>
    <p:sldId id="748" r:id="rId3"/>
    <p:sldId id="634" r:id="rId4"/>
    <p:sldId id="588" r:id="rId5"/>
    <p:sldId id="632" r:id="rId6"/>
    <p:sldId id="749" r:id="rId7"/>
    <p:sldId id="719" r:id="rId8"/>
    <p:sldId id="720" r:id="rId9"/>
    <p:sldId id="721" r:id="rId10"/>
    <p:sldId id="722" r:id="rId11"/>
    <p:sldId id="750" r:id="rId12"/>
    <p:sldId id="754" r:id="rId13"/>
    <p:sldId id="755" r:id="rId14"/>
    <p:sldId id="760" r:id="rId15"/>
    <p:sldId id="723" r:id="rId16"/>
    <p:sldId id="761" r:id="rId17"/>
    <p:sldId id="762" r:id="rId18"/>
    <p:sldId id="724" r:id="rId19"/>
    <p:sldId id="763" r:id="rId20"/>
    <p:sldId id="726" r:id="rId21"/>
    <p:sldId id="727" r:id="rId22"/>
    <p:sldId id="729" r:id="rId23"/>
    <p:sldId id="730" r:id="rId24"/>
    <p:sldId id="752" r:id="rId25"/>
    <p:sldId id="731" r:id="rId26"/>
    <p:sldId id="732" r:id="rId27"/>
    <p:sldId id="733" r:id="rId28"/>
    <p:sldId id="734" r:id="rId29"/>
    <p:sldId id="735" r:id="rId30"/>
    <p:sldId id="753" r:id="rId31"/>
    <p:sldId id="751" r:id="rId32"/>
    <p:sldId id="736" r:id="rId33"/>
    <p:sldId id="737" r:id="rId34"/>
    <p:sldId id="738" r:id="rId35"/>
    <p:sldId id="739" r:id="rId36"/>
    <p:sldId id="741" r:id="rId37"/>
    <p:sldId id="742" r:id="rId38"/>
    <p:sldId id="743" r:id="rId39"/>
    <p:sldId id="756" r:id="rId40"/>
    <p:sldId id="757" r:id="rId41"/>
    <p:sldId id="758" r:id="rId42"/>
    <p:sldId id="759" r:id="rId43"/>
    <p:sldId id="764" r:id="rId44"/>
    <p:sldId id="765" r:id="rId45"/>
    <p:sldId id="766" r:id="rId46"/>
    <p:sldId id="767" r:id="rId47"/>
    <p:sldId id="747"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432">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DB81"/>
    <a:srgbClr val="FFDF00"/>
    <a:srgbClr val="00FF8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80170"/>
  </p:normalViewPr>
  <p:slideViewPr>
    <p:cSldViewPr>
      <p:cViewPr varScale="1">
        <p:scale>
          <a:sx n="88" d="100"/>
          <a:sy n="88" d="100"/>
        </p:scale>
        <p:origin x="2368" y="184"/>
      </p:cViewPr>
      <p:guideLst>
        <p:guide orient="horz" pos="2432"/>
        <p:guide pos="283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1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4811EC2-2FE5-2547-954E-E9142BE21478}"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112" charset="0"/>
                <a:ea typeface="ＭＳ Ｐゴシック" pitchFamily="-112" charset="-128"/>
                <a:cs typeface="ＭＳ Ｐゴシック" pitchFamily="-112" charset="-128"/>
              </a:defRPr>
            </a:lvl1pPr>
          </a:lstStyle>
          <a:p>
            <a:pPr>
              <a:defRPr/>
            </a:pPr>
            <a:endParaRPr lang="en-AU"/>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D5AC834E-A220-754E-8984-980721DD0BD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Logical_consequence" TargetMode="External"/><Relationship Id="rId3" Type="http://schemas.openxmlformats.org/officeDocument/2006/relationships/hyperlink" Target="https://en.wikipedia.org/wiki/Mathematical_logic" TargetMode="External"/><Relationship Id="rId7" Type="http://schemas.openxmlformats.org/officeDocument/2006/relationships/hyperlink" Target="https://en.wikipedia.org/wiki/Closed-world_assump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ement_(logic)" TargetMode="External"/><Relationship Id="rId5" Type="http://schemas.openxmlformats.org/officeDocument/2006/relationships/hyperlink" Target="https://en.wikipedia.org/wiki/Truth_value" TargetMode="External"/><Relationship Id="rId4" Type="http://schemas.openxmlformats.org/officeDocument/2006/relationships/hyperlink" Target="https://en.wikipedia.org/wiki/Knowledge_represent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B078512-EAFB-894B-A437-A62FE4566E0D}" type="slidenum">
              <a:rPr lang="en-US" altLang="x-none" sz="1200"/>
              <a:pPr/>
              <a:t>1</a:t>
            </a:fld>
            <a:endParaRPr lang="en-US" altLang="x-none" sz="12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ltLang="x-none">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19</a:t>
            </a:fld>
            <a:endParaRPr lang="en-US" altLang="x-none"/>
          </a:p>
        </p:txBody>
      </p:sp>
    </p:spTree>
    <p:extLst>
      <p:ext uri="{BB962C8B-B14F-4D97-AF65-F5344CB8AC3E}">
        <p14:creationId xmlns:p14="http://schemas.microsoft.com/office/powerpoint/2010/main" val="388342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www.mathworks.com</a:t>
            </a:r>
            <a:r>
              <a:rPr lang="en-US" altLang="x-none" dirty="0">
                <a:latin typeface="Arial" charset="0"/>
                <a:ea typeface="ＭＳ Ｐゴシック" charset="-128"/>
              </a:rPr>
              <a:t>/help/examples/stats/ClassifyUsingKNearestNeighborsExample_01.png</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16FB89A-781B-A042-9D2C-81AEE3161D49}" type="slidenum">
              <a:rPr lang="en-US" altLang="x-none" sz="1200"/>
              <a:pPr/>
              <a:t>24</a:t>
            </a:fld>
            <a:endParaRPr lang="en-US" altLang="x-none"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   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23FDA5-23F6-FE4C-9C5A-2EF89CA17A27}" type="slidenum">
              <a:rPr lang="en-US" altLang="x-none" sz="1200"/>
              <a:pPr/>
              <a:t>25</a:t>
            </a:fld>
            <a:endParaRPr lang="en-US" altLang="x-none"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http://</a:t>
            </a:r>
            <a:r>
              <a:rPr lang="en-US" altLang="x-none" dirty="0" err="1">
                <a:latin typeface="Arial" charset="0"/>
                <a:ea typeface="ＭＳ Ｐゴシック" charset="-128"/>
              </a:rPr>
              <a:t>www.codeproject.com</a:t>
            </a:r>
            <a:r>
              <a:rPr lang="en-US" altLang="x-none" dirty="0">
                <a:latin typeface="Arial" charset="0"/>
                <a:ea typeface="ＭＳ Ｐゴシック" charset="-128"/>
              </a:rPr>
              <a:t>/Articles/32970/K-Nearest-Neighbor-Algorithm-Implementation-and-</a:t>
            </a:r>
            <a:r>
              <a:rPr lang="en-US" altLang="x-none" dirty="0" err="1">
                <a:latin typeface="Arial" charset="0"/>
                <a:ea typeface="ＭＳ Ｐゴシック" charset="-128"/>
              </a:rPr>
              <a:t>Ov</a:t>
            </a:r>
            <a:endParaRPr lang="en-US" altLang="x-none"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C6DE959-CA57-5B42-8538-1B0F4F799839}" type="slidenum">
              <a:rPr lang="en-US" altLang="x-none" sz="1200"/>
              <a:pPr/>
              <a:t>26</a:t>
            </a:fld>
            <a:endParaRPr lang="en-US" altLang="x-non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http://www.codeproject.com/Articles/32292/Quantitative-Variable-Distances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4D22419-0145-274F-9C7C-DC97ADF3A530}" type="slidenum">
              <a:rPr lang="en-US" altLang="x-none" sz="1200"/>
              <a:pPr/>
              <a:t>27</a:t>
            </a:fld>
            <a:endParaRPr lang="en-US" altLang="x-none"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http://www.codeproject.com/Articles/32292/Quantitative-Variable-Distances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F50B832-1721-D644-84C5-082239899D49}" type="slidenum">
              <a:rPr lang="en-US" altLang="x-none" sz="1200"/>
              <a:pPr/>
              <a:t>28</a:t>
            </a:fld>
            <a:endParaRPr lang="en-US" altLang="x-none"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http://cgm.cs.mcgill.ca/~soss/cs644/projects/perrier/Image25.gif</a:t>
            </a:r>
          </a:p>
        </p:txBody>
      </p:sp>
      <p:sp>
        <p:nvSpPr>
          <p:cNvPr id="512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3BF354E-806B-1A40-A3EB-43BFAED05B44}" type="slidenum">
              <a:rPr lang="en-US" altLang="x-none" sz="1200"/>
              <a:pPr/>
              <a:t>29</a:t>
            </a:fld>
            <a:endParaRPr lang="en-US" altLang="x-none"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http://www.codeproject.com/Articles/32970/K-Nearest-Neighbor-Algorithm-Implementation-and-Ov</a:t>
            </a: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D0B4D4-10F3-6241-AF1B-D31E81E3845E}" type="slidenum">
              <a:rPr lang="en-US" altLang="x-none" sz="1200"/>
              <a:pPr/>
              <a:t>32</a:t>
            </a:fld>
            <a:endParaRPr lang="en-US" altLang="x-non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PDA: Preliminary Data Analysis </a:t>
            </a:r>
          </a:p>
          <a:p>
            <a:r>
              <a:rPr lang="en-US" dirty="0"/>
              <a:t>EDA: Exploratory Data Analysis</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2</a:t>
            </a:fld>
            <a:endParaRPr lang="en-US" altLang="x-none"/>
          </a:p>
        </p:txBody>
      </p:sp>
    </p:spTree>
    <p:extLst>
      <p:ext uri="{BB962C8B-B14F-4D97-AF65-F5344CB8AC3E}">
        <p14:creationId xmlns:p14="http://schemas.microsoft.com/office/powerpoint/2010/main" val="387424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dirty="0">
                <a:latin typeface="Arial" charset="0"/>
                <a:ea typeface="ＭＳ Ｐゴシック" charset="-128"/>
              </a:rPr>
              <a:t>generally attributed to the statistician George Box   --  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a:t>
            </a:r>
            <a:r>
              <a:rPr lang="en-US" altLang="x-none" dirty="0" err="1">
                <a:latin typeface="Arial" charset="0"/>
                <a:ea typeface="ＭＳ Ｐゴシック" charset="-128"/>
              </a:rPr>
              <a:t>All_models_are_wrong</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altLang="x-none" dirty="0">
                <a:latin typeface="Arial" charset="0"/>
                <a:ea typeface="ＭＳ Ｐゴシック" charset="-128"/>
              </a:rPr>
              <a:t>OWA – data is can be incomplete, data can be wrong, </a:t>
            </a:r>
          </a:p>
          <a:p>
            <a:endParaRPr lang="en-US" altLang="x-none" dirty="0">
              <a:latin typeface="Arial" charset="0"/>
              <a:ea typeface="ＭＳ Ｐゴシック" charset="-128"/>
            </a:endParaRPr>
          </a:p>
          <a:p>
            <a:r>
              <a:rPr lang="en-US" altLang="x-none" dirty="0">
                <a:latin typeface="Arial" charset="0"/>
                <a:ea typeface="ＭＳ Ｐゴシック" charset="-128"/>
              </a:rPr>
              <a:t>https://</a:t>
            </a:r>
            <a:r>
              <a:rPr lang="en-US" altLang="x-none" dirty="0" err="1">
                <a:latin typeface="Arial" charset="0"/>
                <a:ea typeface="ＭＳ Ｐゴシック" charset="-128"/>
              </a:rPr>
              <a:t>en.wikipedia.org</a:t>
            </a:r>
            <a:r>
              <a:rPr lang="en-US" altLang="x-none" dirty="0">
                <a:latin typeface="Arial" charset="0"/>
                <a:ea typeface="ＭＳ Ｐゴシック" charset="-128"/>
              </a:rPr>
              <a:t>/wiki/Open-</a:t>
            </a:r>
            <a:r>
              <a:rPr lang="en-US" altLang="x-none" dirty="0" err="1">
                <a:latin typeface="Arial" charset="0"/>
                <a:ea typeface="ＭＳ Ｐゴシック" charset="-128"/>
              </a:rPr>
              <a:t>world_assumption</a:t>
            </a:r>
            <a:endParaRPr lang="en-US" altLang="x-none" dirty="0">
              <a:latin typeface="Arial" charset="0"/>
              <a:ea typeface="ＭＳ Ｐゴシック" charset="-128"/>
            </a:endParaRPr>
          </a:p>
          <a:p>
            <a:endParaRPr lang="en-US" altLang="x-none" dirty="0">
              <a:latin typeface="Arial" charset="0"/>
              <a:ea typeface="ＭＳ Ｐゴシック" charset="-128"/>
            </a:endParaRPr>
          </a:p>
          <a:p>
            <a:r>
              <a:rPr lang="en-US" sz="1200" b="0" i="0" kern="1200" dirty="0">
                <a:solidFill>
                  <a:schemeClr val="tx1"/>
                </a:solidFill>
                <a:effectLst/>
                <a:latin typeface="Arial" pitchFamily="-112" charset="0"/>
                <a:ea typeface="ＭＳ Ｐゴシック" pitchFamily="-112" charset="-128"/>
                <a:cs typeface="ＭＳ Ｐゴシック" pitchFamily="-112" charset="-128"/>
              </a:rPr>
              <a:t>In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3" tooltip="Mathematical logic"/>
              </a:rPr>
              <a:t>formal system of logic</a:t>
            </a:r>
            <a:r>
              <a:rPr lang="en-US" sz="1200" b="0" i="0" kern="1200" dirty="0">
                <a:solidFill>
                  <a:schemeClr val="tx1"/>
                </a:solidFill>
                <a:effectLst/>
                <a:latin typeface="Arial" pitchFamily="-112" charset="0"/>
                <a:ea typeface="ＭＳ Ｐゴシック" pitchFamily="-112" charset="-128"/>
                <a:cs typeface="ＭＳ Ｐゴシック" pitchFamily="-112" charset="-128"/>
              </a:rPr>
              <a:t> used for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4" tooltip="Knowledge representation"/>
              </a:rPr>
              <a:t>knowledge representation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the </a:t>
            </a:r>
            <a:r>
              <a:rPr lang="en-US" sz="1200" b="1" i="0" kern="1200" dirty="0">
                <a:solidFill>
                  <a:schemeClr val="tx1"/>
                </a:solidFill>
                <a:effectLst/>
                <a:latin typeface="Arial" pitchFamily="-112" charset="0"/>
                <a:ea typeface="ＭＳ Ｐゴシック" pitchFamily="-112" charset="-128"/>
                <a:cs typeface="ＭＳ Ｐゴシック" pitchFamily="-112" charset="-128"/>
              </a:rPr>
              <a:t>open-world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is the assumption that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5" tooltip="Truth value"/>
              </a:rPr>
              <a:t>truth value</a:t>
            </a:r>
            <a:r>
              <a:rPr lang="en-US" sz="1200" b="0" i="0" kern="1200" dirty="0">
                <a:solidFill>
                  <a:schemeClr val="tx1"/>
                </a:solidFill>
                <a:effectLst/>
                <a:latin typeface="Arial" pitchFamily="-112" charset="0"/>
                <a:ea typeface="ＭＳ Ｐゴシック" pitchFamily="-112" charset="-128"/>
                <a:cs typeface="ＭＳ Ｐゴシック" pitchFamily="-112" charset="-128"/>
              </a:rPr>
              <a:t> of a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6" tooltip="Statement (logic)"/>
              </a:rPr>
              <a:t>statement</a:t>
            </a:r>
            <a:r>
              <a:rPr lang="en-US" sz="1200" b="0" i="0" kern="1200" dirty="0">
                <a:solidFill>
                  <a:schemeClr val="tx1"/>
                </a:solidFill>
                <a:effectLst/>
                <a:latin typeface="Arial" pitchFamily="-112" charset="0"/>
                <a:ea typeface="ＭＳ Ｐゴシック" pitchFamily="-112" charset="-128"/>
                <a:cs typeface="ＭＳ Ｐゴシック" pitchFamily="-112" charset="-128"/>
              </a:rPr>
              <a:t> may be true irrespective of whether or not it is </a:t>
            </a:r>
            <a:r>
              <a:rPr lang="en-US" sz="1200" b="0" i="1" kern="1200" dirty="0">
                <a:solidFill>
                  <a:schemeClr val="tx1"/>
                </a:solidFill>
                <a:effectLst/>
                <a:latin typeface="Arial" pitchFamily="-112" charset="0"/>
                <a:ea typeface="ＭＳ Ｐゴシック" pitchFamily="-112" charset="-128"/>
                <a:cs typeface="ＭＳ Ｐゴシック" pitchFamily="-112" charset="-128"/>
              </a:rPr>
              <a:t>known</a:t>
            </a:r>
            <a:r>
              <a:rPr lang="en-US" sz="1200" b="0" i="0" kern="1200" dirty="0">
                <a:solidFill>
                  <a:schemeClr val="tx1"/>
                </a:solidFill>
                <a:effectLst/>
                <a:latin typeface="Arial" pitchFamily="-112" charset="0"/>
                <a:ea typeface="ＭＳ Ｐゴシック" pitchFamily="-112" charset="-128"/>
                <a:cs typeface="ＭＳ Ｐゴシック" pitchFamily="-112" charset="-128"/>
              </a:rPr>
              <a:t> to be true. It is the opposite of the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7" tooltip="Closed-world assumption"/>
              </a:rPr>
              <a:t>closed-world assumption</a:t>
            </a:r>
            <a:r>
              <a:rPr lang="en-US" sz="1200" b="0" i="0" kern="1200" dirty="0">
                <a:solidFill>
                  <a:schemeClr val="tx1"/>
                </a:solidFill>
                <a:effectLst/>
                <a:latin typeface="Arial" pitchFamily="-112" charset="0"/>
                <a:ea typeface="ＭＳ Ｐゴシック" pitchFamily="-112" charset="-128"/>
                <a:cs typeface="ＭＳ Ｐゴシック" pitchFamily="-112" charset="-128"/>
              </a:rPr>
              <a:t>, which holds that any statement that is true is also known to be true.</a:t>
            </a:r>
          </a:p>
          <a:p>
            <a:r>
              <a:rPr lang="en-US" sz="1200" b="0" i="0" kern="1200" dirty="0">
                <a:solidFill>
                  <a:schemeClr val="tx1"/>
                </a:solidFill>
                <a:effectLst/>
                <a:latin typeface="Arial" pitchFamily="-112" charset="0"/>
                <a:ea typeface="ＭＳ Ｐゴシック" pitchFamily="-112" charset="-128"/>
                <a:cs typeface="ＭＳ Ｐゴシック" pitchFamily="-112" charset="-128"/>
              </a:rPr>
              <a:t>The open-world assumption (OWA) codifies the informal notion that in general no single agent or observer has complete knowledge, and therefore cannot make the closed-world assumption. The OWA limits the kinds of inference and deductions an agent can make to those that follow from statements that are known to the agent to be true. In contrast, the closed world assumption allows an agent to infer, from its lack of knowledge of a statement being true, anything that </a:t>
            </a:r>
            <a:r>
              <a:rPr lang="en-US" sz="1200" b="0" i="0" u="none" strike="noStrike" kern="1200" dirty="0">
                <a:solidFill>
                  <a:schemeClr val="tx1"/>
                </a:solidFill>
                <a:effectLst/>
                <a:latin typeface="Arial" pitchFamily="-112" charset="0"/>
                <a:ea typeface="ＭＳ Ｐゴシック" pitchFamily="-112" charset="-128"/>
                <a:cs typeface="ＭＳ Ｐゴシック" pitchFamily="-112" charset="-128"/>
                <a:hlinkClick r:id="rId8" tooltip="Logical consequence"/>
              </a:rPr>
              <a:t>follows from</a:t>
            </a:r>
            <a:r>
              <a:rPr lang="en-US" sz="1200" b="0" i="0" kern="1200" dirty="0">
                <a:solidFill>
                  <a:schemeClr val="tx1"/>
                </a:solidFill>
                <a:effectLst/>
                <a:latin typeface="Arial" pitchFamily="-112" charset="0"/>
                <a:ea typeface="ＭＳ Ｐゴシック" pitchFamily="-112" charset="-128"/>
                <a:cs typeface="ＭＳ Ｐゴシック" pitchFamily="-112" charset="-128"/>
              </a:rPr>
              <a:t> that statement being false.</a:t>
            </a:r>
          </a:p>
          <a:p>
            <a:br>
              <a:rPr lang="en-US" dirty="0"/>
            </a:br>
            <a:endParaRPr lang="en-US" altLang="x-none" dirty="0">
              <a:latin typeface="Arial" charset="0"/>
              <a:ea typeface="ＭＳ Ｐゴシック" charset="-128"/>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9F40588-4F09-D94A-B689-6F892896211A}" type="slidenum">
              <a:rPr lang="en-US" altLang="x-none" sz="1200"/>
              <a:pPr/>
              <a:t>4</a:t>
            </a:fld>
            <a:endParaRPr lang="en-US" altLang="x-none"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Group 2 - Patterns, relations, descriptive analytics</a:t>
            </a:r>
            <a:endParaRPr lang="en-US" altLang="x-none" dirty="0"/>
          </a:p>
          <a:p>
            <a:endParaRPr lang="en-US" dirty="0"/>
          </a:p>
          <a:p>
            <a:r>
              <a:rPr lang="en-US" dirty="0"/>
              <a:t>https://</a:t>
            </a:r>
            <a:r>
              <a:rPr lang="en-US" dirty="0" err="1"/>
              <a:t>tw.rpi.edu</a:t>
            </a:r>
            <a:r>
              <a:rPr lang="en-US" dirty="0"/>
              <a:t>/web/Courses/</a:t>
            </a:r>
            <a:r>
              <a:rPr lang="en-US" dirty="0" err="1"/>
              <a:t>DataAnalytics</a:t>
            </a:r>
            <a:r>
              <a:rPr lang="en-US" dirty="0"/>
              <a:t>/2019Spring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6</a:t>
            </a:fld>
            <a:endParaRPr lang="en-US" altLang="x-none"/>
          </a:p>
        </p:txBody>
      </p:sp>
    </p:spTree>
    <p:extLst>
      <p:ext uri="{BB962C8B-B14F-4D97-AF65-F5344CB8AC3E}">
        <p14:creationId xmlns:p14="http://schemas.microsoft.com/office/powerpoint/2010/main" val="422818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ACDD78-D0F3-8440-A989-89A6BDB10080}" type="slidenum">
              <a:rPr lang="en-US" altLang="x-none" sz="1200"/>
              <a:pPr/>
              <a:t>7</a:t>
            </a:fld>
            <a:endParaRPr lang="en-US" altLang="x-none" sz="120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AU" altLang="x-none" sz="1600" dirty="0">
                <a:latin typeface="Arial" charset="0"/>
                <a:ea typeface="ＭＳ Ｐゴシック" charset="-128"/>
              </a:rPr>
              <a:t>Data Mining invented /introduced to the world by an PRI professor  http://</a:t>
            </a:r>
            <a:r>
              <a:rPr lang="en-AU" altLang="x-none" sz="1600" dirty="0" err="1">
                <a:latin typeface="Arial" charset="0"/>
                <a:ea typeface="ＭＳ Ｐゴシック" charset="-128"/>
              </a:rPr>
              <a:t>ise.rpi.edu</a:t>
            </a:r>
            <a:r>
              <a:rPr lang="en-AU" altLang="x-none" sz="1600" dirty="0">
                <a:latin typeface="Arial" charset="0"/>
                <a:ea typeface="ＭＳ Ｐゴシック" charset="-128"/>
              </a:rPr>
              <a:t>/people/mark-</a:t>
            </a:r>
            <a:r>
              <a:rPr lang="en-AU" altLang="x-none" sz="1600" dirty="0" err="1">
                <a:latin typeface="Arial" charset="0"/>
                <a:ea typeface="ＭＳ Ｐゴシック" charset="-128"/>
              </a:rPr>
              <a:t>embrechts</a:t>
            </a:r>
            <a:endParaRPr lang="en-AU" altLang="x-none" sz="1600" dirty="0">
              <a:latin typeface="Arial" charset="0"/>
              <a:ea typeface="ＭＳ Ｐゴシック" charset="-128"/>
            </a:endParaRPr>
          </a:p>
          <a:p>
            <a:r>
              <a:rPr lang="en-AU" altLang="x-none" sz="1600" dirty="0">
                <a:latin typeface="Arial" charset="0"/>
                <a:ea typeface="ＭＳ Ｐゴシック" charset="-128"/>
              </a:rPr>
              <a:t>Metaphorically he used the term “mining” to represent the “knowledge representation”.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9</a:t>
            </a:fld>
            <a:endParaRPr lang="en-US" altLang="x-none"/>
          </a:p>
        </p:txBody>
      </p:sp>
    </p:spTree>
    <p:extLst>
      <p:ext uri="{BB962C8B-B14F-4D97-AF65-F5344CB8AC3E}">
        <p14:creationId xmlns:p14="http://schemas.microsoft.com/office/powerpoint/2010/main" val="171266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Arial" charset="0"/>
                <a:ea typeface="ＭＳ Ｐゴシック" charset="-128"/>
              </a:rPr>
              <a:t>wikipedia</a:t>
            </a: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09B7B5B-E32E-1C44-B7BC-37AF16EC3DC8}" type="slidenum">
              <a:rPr lang="en-US" altLang="x-none" sz="1200"/>
              <a:pPr/>
              <a:t>11</a:t>
            </a:fld>
            <a:endParaRPr lang="en-US" altLang="x-none"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here is a R-Object </a:t>
            </a:r>
          </a:p>
          <a:p>
            <a:r>
              <a:rPr lang="en-US" dirty="0"/>
              <a:t>What can you say about the immigrant column? </a:t>
            </a:r>
          </a:p>
          <a:p>
            <a:r>
              <a:rPr lang="en-US" dirty="0"/>
              <a:t>Immigrants column is percentage value --  10.62% of the population</a:t>
            </a:r>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15</a:t>
            </a:fld>
            <a:endParaRPr lang="en-US" altLang="x-none"/>
          </a:p>
        </p:txBody>
      </p:sp>
    </p:spTree>
    <p:extLst>
      <p:ext uri="{BB962C8B-B14F-4D97-AF65-F5344CB8AC3E}">
        <p14:creationId xmlns:p14="http://schemas.microsoft.com/office/powerpoint/2010/main" val="1242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line fit any data points ? No </a:t>
            </a:r>
          </a:p>
          <a:p>
            <a:r>
              <a:rPr lang="en-US" dirty="0"/>
              <a:t>What is your objective here ? What is the “Objective Function” here ? Your objective is here to see any relationship. </a:t>
            </a:r>
          </a:p>
          <a:p>
            <a:r>
              <a:rPr lang="en-US" dirty="0"/>
              <a:t>We are getting a descriptive statistics about the sample. </a:t>
            </a:r>
          </a:p>
          <a:p>
            <a:endParaRPr lang="en-US" dirty="0"/>
          </a:p>
          <a:p>
            <a:r>
              <a:rPr lang="en-US" dirty="0"/>
              <a:t>I drew the line using “</a:t>
            </a:r>
            <a:r>
              <a:rPr lang="en-US" dirty="0" err="1"/>
              <a:t>abline</a:t>
            </a:r>
            <a:r>
              <a:rPr lang="en-US" dirty="0"/>
              <a:t>” in R. http://</a:t>
            </a:r>
            <a:r>
              <a:rPr lang="en-US" dirty="0" err="1"/>
              <a:t>www.sthda.com</a:t>
            </a:r>
            <a:r>
              <a:rPr lang="en-US" dirty="0"/>
              <a:t>/</a:t>
            </a:r>
            <a:r>
              <a:rPr lang="en-US" dirty="0" err="1"/>
              <a:t>english</a:t>
            </a:r>
            <a:r>
              <a:rPr lang="en-US" dirty="0"/>
              <a:t>/wiki/abline-r-function-an-easy-way-to-add-straight-lines-to-a-plot-using-r-software</a:t>
            </a:r>
          </a:p>
          <a:p>
            <a:r>
              <a:rPr lang="en-US" dirty="0"/>
              <a:t>There is an “inverse relationship” here </a:t>
            </a:r>
          </a:p>
          <a:p>
            <a:endParaRPr lang="en-US" dirty="0"/>
          </a:p>
        </p:txBody>
      </p:sp>
      <p:sp>
        <p:nvSpPr>
          <p:cNvPr id="4" name="Slide Number Placeholder 3"/>
          <p:cNvSpPr>
            <a:spLocks noGrp="1"/>
          </p:cNvSpPr>
          <p:nvPr>
            <p:ph type="sldNum" sz="quarter" idx="5"/>
          </p:nvPr>
        </p:nvSpPr>
        <p:spPr/>
        <p:txBody>
          <a:bodyPr/>
          <a:lstStyle/>
          <a:p>
            <a:fld id="{D5AC834E-A220-754E-8984-980721DD0BD4}" type="slidenum">
              <a:rPr lang="en-US" altLang="x-none" smtClean="0"/>
              <a:pPr/>
              <a:t>18</a:t>
            </a:fld>
            <a:endParaRPr lang="en-US" altLang="x-none"/>
          </a:p>
        </p:txBody>
      </p:sp>
    </p:spTree>
    <p:extLst>
      <p:ext uri="{BB962C8B-B14F-4D97-AF65-F5344CB8AC3E}">
        <p14:creationId xmlns:p14="http://schemas.microsoft.com/office/powerpoint/2010/main" val="2770948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8226AECF-43FB-DB41-84D5-C75C7C892B09}" type="slidenum">
              <a:rPr lang="en-US" altLang="x-none"/>
              <a:pPr/>
              <a:t>‹#›</a:t>
            </a:fld>
            <a:endParaRPr lang="en-US" altLang="x-none"/>
          </a:p>
        </p:txBody>
      </p:sp>
    </p:spTree>
    <p:extLst>
      <p:ext uri="{BB962C8B-B14F-4D97-AF65-F5344CB8AC3E}">
        <p14:creationId xmlns:p14="http://schemas.microsoft.com/office/powerpoint/2010/main" val="64389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408E12D9-56B3-3748-BA4F-796CBE4E31F4}" type="slidenum">
              <a:rPr lang="en-US" altLang="x-none"/>
              <a:pPr/>
              <a:t>‹#›</a:t>
            </a:fld>
            <a:endParaRPr lang="en-US" altLang="x-none"/>
          </a:p>
        </p:txBody>
      </p:sp>
    </p:spTree>
    <p:extLst>
      <p:ext uri="{BB962C8B-B14F-4D97-AF65-F5344CB8AC3E}">
        <p14:creationId xmlns:p14="http://schemas.microsoft.com/office/powerpoint/2010/main" val="112374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90750" cy="6705600"/>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152400" y="0"/>
            <a:ext cx="6419850" cy="6705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0A7C8140-B88B-DE4E-BF20-F5D3275E194D}" type="slidenum">
              <a:rPr lang="en-US" altLang="x-none"/>
              <a:pPr/>
              <a:t>‹#›</a:t>
            </a:fld>
            <a:endParaRPr lang="en-US" altLang="x-none"/>
          </a:p>
        </p:txBody>
      </p:sp>
    </p:spTree>
    <p:extLst>
      <p:ext uri="{BB962C8B-B14F-4D97-AF65-F5344CB8AC3E}">
        <p14:creationId xmlns:p14="http://schemas.microsoft.com/office/powerpoint/2010/main" val="1847712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62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1524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062C490-32D0-D146-B25D-23CB258DE62B}" type="slidenum">
              <a:rPr lang="en-US" altLang="x-none"/>
              <a:pPr/>
              <a:t>‹#›</a:t>
            </a:fld>
            <a:endParaRPr lang="en-US" altLang="x-none"/>
          </a:p>
        </p:txBody>
      </p:sp>
    </p:spTree>
    <p:extLst>
      <p:ext uri="{BB962C8B-B14F-4D97-AF65-F5344CB8AC3E}">
        <p14:creationId xmlns:p14="http://schemas.microsoft.com/office/powerpoint/2010/main" val="1898233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72ABE407-5F26-474F-9973-84AC67822974}" type="slidenum">
              <a:rPr lang="en-US" altLang="x-none"/>
              <a:pPr/>
              <a:t>‹#›</a:t>
            </a:fld>
            <a:endParaRPr lang="en-US" altLang="x-none"/>
          </a:p>
        </p:txBody>
      </p:sp>
    </p:spTree>
    <p:extLst>
      <p:ext uri="{BB962C8B-B14F-4D97-AF65-F5344CB8AC3E}">
        <p14:creationId xmlns:p14="http://schemas.microsoft.com/office/powerpoint/2010/main" val="8427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AU"/>
          </a:p>
        </p:txBody>
      </p:sp>
      <p:sp>
        <p:nvSpPr>
          <p:cNvPr id="5"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6" name="Rectangle 6"/>
          <p:cNvSpPr>
            <a:spLocks noGrp="1" noChangeArrowheads="1"/>
          </p:cNvSpPr>
          <p:nvPr>
            <p:ph type="sldNum" sz="quarter" idx="12"/>
          </p:nvPr>
        </p:nvSpPr>
        <p:spPr/>
        <p:txBody>
          <a:bodyPr/>
          <a:lstStyle>
            <a:lvl1pPr>
              <a:defRPr/>
            </a:lvl1pPr>
          </a:lstStyle>
          <a:p>
            <a:fld id="{C80B086B-445A-A040-9058-F018248CCB59}" type="slidenum">
              <a:rPr lang="en-US" altLang="x-none"/>
              <a:pPr/>
              <a:t>‹#›</a:t>
            </a:fld>
            <a:endParaRPr lang="en-US" altLang="x-none"/>
          </a:p>
        </p:txBody>
      </p:sp>
    </p:spTree>
    <p:extLst>
      <p:ext uri="{BB962C8B-B14F-4D97-AF65-F5344CB8AC3E}">
        <p14:creationId xmlns:p14="http://schemas.microsoft.com/office/powerpoint/2010/main" val="142353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1524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10100" y="914400"/>
            <a:ext cx="4305300"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81A425FF-D154-2244-846F-7EBCA2FCF238}" type="slidenum">
              <a:rPr lang="en-US" altLang="x-none"/>
              <a:pPr/>
              <a:t>‹#›</a:t>
            </a:fld>
            <a:endParaRPr lang="en-US" altLang="x-none"/>
          </a:p>
        </p:txBody>
      </p:sp>
    </p:spTree>
    <p:extLst>
      <p:ext uri="{BB962C8B-B14F-4D97-AF65-F5344CB8AC3E}">
        <p14:creationId xmlns:p14="http://schemas.microsoft.com/office/powerpoint/2010/main" val="30237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AU"/>
          </a:p>
        </p:txBody>
      </p:sp>
      <p:sp>
        <p:nvSpPr>
          <p:cNvPr id="8"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9" name="Rectangle 6"/>
          <p:cNvSpPr>
            <a:spLocks noGrp="1" noChangeArrowheads="1"/>
          </p:cNvSpPr>
          <p:nvPr>
            <p:ph type="sldNum" sz="quarter" idx="12"/>
          </p:nvPr>
        </p:nvSpPr>
        <p:spPr/>
        <p:txBody>
          <a:bodyPr/>
          <a:lstStyle>
            <a:lvl1pPr>
              <a:defRPr/>
            </a:lvl1pPr>
          </a:lstStyle>
          <a:p>
            <a:fld id="{D011DA00-4FD4-C84F-90C6-29ED3247B664}" type="slidenum">
              <a:rPr lang="en-US" altLang="x-none"/>
              <a:pPr/>
              <a:t>‹#›</a:t>
            </a:fld>
            <a:endParaRPr lang="en-US" altLang="x-none"/>
          </a:p>
        </p:txBody>
      </p:sp>
    </p:spTree>
    <p:extLst>
      <p:ext uri="{BB962C8B-B14F-4D97-AF65-F5344CB8AC3E}">
        <p14:creationId xmlns:p14="http://schemas.microsoft.com/office/powerpoint/2010/main" val="1087476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AU"/>
          </a:p>
        </p:txBody>
      </p:sp>
      <p:sp>
        <p:nvSpPr>
          <p:cNvPr id="4"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5" name="Rectangle 6"/>
          <p:cNvSpPr>
            <a:spLocks noGrp="1" noChangeArrowheads="1"/>
          </p:cNvSpPr>
          <p:nvPr>
            <p:ph type="sldNum" sz="quarter" idx="12"/>
          </p:nvPr>
        </p:nvSpPr>
        <p:spPr/>
        <p:txBody>
          <a:bodyPr/>
          <a:lstStyle>
            <a:lvl1pPr>
              <a:defRPr/>
            </a:lvl1pPr>
          </a:lstStyle>
          <a:p>
            <a:fld id="{8B6FBAA2-B8E6-1E44-B4B5-CF66B08DF73D}" type="slidenum">
              <a:rPr lang="en-US" altLang="x-none"/>
              <a:pPr/>
              <a:t>‹#›</a:t>
            </a:fld>
            <a:endParaRPr lang="en-US" altLang="x-none"/>
          </a:p>
        </p:txBody>
      </p:sp>
    </p:spTree>
    <p:extLst>
      <p:ext uri="{BB962C8B-B14F-4D97-AF65-F5344CB8AC3E}">
        <p14:creationId xmlns:p14="http://schemas.microsoft.com/office/powerpoint/2010/main" val="212573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AU"/>
          </a:p>
        </p:txBody>
      </p:sp>
      <p:sp>
        <p:nvSpPr>
          <p:cNvPr id="3"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4" name="Rectangle 6"/>
          <p:cNvSpPr>
            <a:spLocks noGrp="1" noChangeArrowheads="1"/>
          </p:cNvSpPr>
          <p:nvPr>
            <p:ph type="sldNum" sz="quarter" idx="12"/>
          </p:nvPr>
        </p:nvSpPr>
        <p:spPr/>
        <p:txBody>
          <a:bodyPr/>
          <a:lstStyle>
            <a:lvl1pPr>
              <a:defRPr/>
            </a:lvl1pPr>
          </a:lstStyle>
          <a:p>
            <a:fld id="{352ADBD4-A6E3-1540-9A0F-5F2354D3B586}" type="slidenum">
              <a:rPr lang="en-US" altLang="x-none"/>
              <a:pPr/>
              <a:t>‹#›</a:t>
            </a:fld>
            <a:endParaRPr lang="en-US" altLang="x-none"/>
          </a:p>
        </p:txBody>
      </p:sp>
    </p:spTree>
    <p:extLst>
      <p:ext uri="{BB962C8B-B14F-4D97-AF65-F5344CB8AC3E}">
        <p14:creationId xmlns:p14="http://schemas.microsoft.com/office/powerpoint/2010/main" val="165733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6E0C0FF7-4476-C746-A5A8-FF93F7830B97}" type="slidenum">
              <a:rPr lang="en-US" altLang="x-none"/>
              <a:pPr/>
              <a:t>‹#›</a:t>
            </a:fld>
            <a:endParaRPr lang="en-US" altLang="x-none"/>
          </a:p>
        </p:txBody>
      </p:sp>
    </p:spTree>
    <p:extLst>
      <p:ext uri="{BB962C8B-B14F-4D97-AF65-F5344CB8AC3E}">
        <p14:creationId xmlns:p14="http://schemas.microsoft.com/office/powerpoint/2010/main" val="19802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atin typeface="Arial" pitchFamily="-112" charset="0"/>
                <a:ea typeface="ＭＳ Ｐゴシック" pitchFamily="-112" charset="-128"/>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fld id="{334A06D4-4E0A-1E4C-ADD0-42A50F25C970}" type="slidenum">
              <a:rPr lang="en-US" altLang="x-none"/>
              <a:pPr/>
              <a:t>‹#›</a:t>
            </a:fld>
            <a:endParaRPr lang="en-US" altLang="x-none"/>
          </a:p>
        </p:txBody>
      </p:sp>
    </p:spTree>
    <p:extLst>
      <p:ext uri="{BB962C8B-B14F-4D97-AF65-F5344CB8AC3E}">
        <p14:creationId xmlns:p14="http://schemas.microsoft.com/office/powerpoint/2010/main" val="78996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600">
            <a:alpha val="12941"/>
          </a:srgb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152400" y="914400"/>
            <a:ext cx="876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0" y="6477000"/>
            <a:ext cx="259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12" charset="0"/>
                <a:ea typeface="ＭＳ Ｐゴシック" pitchFamily="-112" charset="-128"/>
                <a:cs typeface="ＭＳ Ｐゴシック" pitchFamily="-112" charset="-128"/>
              </a:defRPr>
            </a:lvl1pPr>
          </a:lstStyle>
          <a:p>
            <a:pPr>
              <a:defRPr/>
            </a:pPr>
            <a:r>
              <a:rPr lang="en-US"/>
              <a:t>September 2, 2009 (week 1)</a:t>
            </a:r>
          </a:p>
        </p:txBody>
      </p:sp>
      <p:sp>
        <p:nvSpPr>
          <p:cNvPr id="1029" name="Rectangle 5"/>
          <p:cNvSpPr>
            <a:spLocks noGrp="1" noChangeArrowheads="1"/>
          </p:cNvSpPr>
          <p:nvPr>
            <p:ph type="ftr" sz="quarter" idx="3"/>
          </p:nvPr>
        </p:nvSpPr>
        <p:spPr bwMode="auto">
          <a:xfrm>
            <a:off x="2590800" y="6477000"/>
            <a:ext cx="4800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r>
              <a:rPr lang="en-US" altLang="x-none"/>
              <a:t>ITEC/CSCI/ERTH-6961-01 – Data Science Fall 2009</a:t>
            </a:r>
          </a:p>
        </p:txBody>
      </p:sp>
      <p:sp>
        <p:nvSpPr>
          <p:cNvPr id="1030" name="Rectangle 6"/>
          <p:cNvSpPr>
            <a:spLocks noGrp="1" noChangeArrowheads="1"/>
          </p:cNvSpPr>
          <p:nvPr>
            <p:ph type="sldNum" sz="quarter" idx="4"/>
          </p:nvPr>
        </p:nvSpPr>
        <p:spPr bwMode="auto">
          <a:xfrm>
            <a:off x="7239000" y="6019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fld id="{9D144644-F02B-6448-94EE-4776EC0A4842}"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6pPr>
      <a:lvl7pPr marL="9144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7pPr>
      <a:lvl8pPr marL="13716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8pPr>
      <a:lvl9pPr marL="1828800" algn="ctr" rtl="0" fontAlgn="base">
        <a:spcBef>
          <a:spcPct val="0"/>
        </a:spcBef>
        <a:spcAft>
          <a:spcPct val="0"/>
        </a:spcAft>
        <a:defRPr sz="4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escience.rpi.edu/data/D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4" descr="r4a.FINAL 4C logo_cropp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828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DB3279E-2016-2E48-8D8E-81B50CEFC2E0}" type="slidenum">
              <a:rPr lang="en-US" altLang="x-none" sz="1400"/>
              <a:pPr/>
              <a:t>1</a:t>
            </a:fld>
            <a:endParaRPr lang="en-US" altLang="x-none" sz="1400"/>
          </a:p>
        </p:txBody>
      </p:sp>
      <p:sp>
        <p:nvSpPr>
          <p:cNvPr id="16387" name="Rectangle 3"/>
          <p:cNvSpPr>
            <a:spLocks noGrp="1" noChangeArrowheads="1"/>
          </p:cNvSpPr>
          <p:nvPr>
            <p:ph type="subTitle" idx="1"/>
          </p:nvPr>
        </p:nvSpPr>
        <p:spPr>
          <a:xfrm>
            <a:off x="228600" y="4800600"/>
            <a:ext cx="8686800" cy="1828800"/>
          </a:xfrm>
        </p:spPr>
        <p:txBody>
          <a:bodyPr/>
          <a:lstStyle/>
          <a:p>
            <a:pPr eaLnBrk="1" hangingPunct="1"/>
            <a:r>
              <a:rPr lang="en-US" altLang="x-none" sz="2400" dirty="0" err="1"/>
              <a:t>Thilanka</a:t>
            </a:r>
            <a:r>
              <a:rPr lang="en-US" altLang="x-none" sz="2400" dirty="0"/>
              <a:t> </a:t>
            </a:r>
            <a:r>
              <a:rPr lang="en-US" altLang="x-none" sz="2400" dirty="0" err="1"/>
              <a:t>Munasinghe</a:t>
            </a:r>
            <a:endParaRPr lang="en-US" altLang="x-none" sz="2400" dirty="0"/>
          </a:p>
          <a:p>
            <a:pPr eaLnBrk="1" hangingPunct="1"/>
            <a:r>
              <a:rPr lang="en-US" altLang="x-none" sz="2400" dirty="0"/>
              <a:t>Data Analytics</a:t>
            </a:r>
          </a:p>
          <a:p>
            <a:pPr eaLnBrk="1" hangingPunct="1"/>
            <a:r>
              <a:rPr lang="en-US" altLang="x-none" sz="2400" dirty="0"/>
              <a:t>ITWS-4600/ITWS-6600/MATP-4450/CSCI-4960</a:t>
            </a:r>
          </a:p>
          <a:p>
            <a:pPr eaLnBrk="1" hangingPunct="1"/>
            <a:r>
              <a:rPr lang="en-US" altLang="x-none" sz="2400" dirty="0"/>
              <a:t>Group 1, Module 4, February 03, 2020</a:t>
            </a:r>
          </a:p>
        </p:txBody>
      </p:sp>
      <p:sp>
        <p:nvSpPr>
          <p:cNvPr id="16388" name="Rectangle 2"/>
          <p:cNvSpPr>
            <a:spLocks noGrp="1" noChangeArrowheads="1"/>
          </p:cNvSpPr>
          <p:nvPr>
            <p:ph type="ctrTitle"/>
          </p:nvPr>
        </p:nvSpPr>
        <p:spPr>
          <a:xfrm>
            <a:off x="685800" y="152400"/>
            <a:ext cx="7848600" cy="2514600"/>
          </a:xfrm>
        </p:spPr>
        <p:txBody>
          <a:bodyPr/>
          <a:lstStyle/>
          <a:p>
            <a:pPr eaLnBrk="1" hangingPunct="1"/>
            <a:br>
              <a:rPr lang="en-US" altLang="x-none" sz="4000" dirty="0"/>
            </a:br>
            <a:br>
              <a:rPr lang="en-US" altLang="x-none" sz="4000" dirty="0"/>
            </a:br>
            <a:r>
              <a:rPr lang="en-US" altLang="x-none" sz="4000" dirty="0"/>
              <a:t>Introduction to Analytic Methods, Types of Data Mining for Analytics</a:t>
            </a:r>
            <a:br>
              <a:rPr lang="en-US" altLang="x-none" sz="4000" dirty="0"/>
            </a:br>
            <a:r>
              <a:rPr lang="en-US" altLang="x-none" sz="4000" dirty="0"/>
              <a:t>&amp;</a:t>
            </a:r>
            <a:br>
              <a:rPr lang="en-US" altLang="x-none" sz="4000" dirty="0"/>
            </a:br>
            <a:r>
              <a:rPr lang="en-US" altLang="x-none" sz="4000" dirty="0"/>
              <a:t>Introduction to Group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x-none"/>
              <a:t>The Dataset(s)</a:t>
            </a:r>
          </a:p>
        </p:txBody>
      </p:sp>
      <p:sp>
        <p:nvSpPr>
          <p:cNvPr id="28674" name="Content Placeholder 2"/>
          <p:cNvSpPr>
            <a:spLocks noGrp="1"/>
          </p:cNvSpPr>
          <p:nvPr>
            <p:ph idx="1"/>
          </p:nvPr>
        </p:nvSpPr>
        <p:spPr/>
        <p:txBody>
          <a:bodyPr/>
          <a:lstStyle/>
          <a:p>
            <a:r>
              <a:rPr lang="en-US" altLang="x-none" dirty="0"/>
              <a:t>Open the </a:t>
            </a:r>
            <a:r>
              <a:rPr lang="en-US" altLang="x-none" i="1" dirty="0" err="1"/>
              <a:t>multivariate.xls</a:t>
            </a:r>
            <a:r>
              <a:rPr lang="en-US" altLang="x-none" i="1" dirty="0"/>
              <a:t> </a:t>
            </a:r>
            <a:r>
              <a:rPr lang="en-US" altLang="x-none" dirty="0"/>
              <a:t>and explore the data</a:t>
            </a:r>
          </a:p>
          <a:p>
            <a:r>
              <a:rPr lang="en-US" altLang="x-none" dirty="0"/>
              <a:t>What are your observations ? </a:t>
            </a:r>
          </a:p>
          <a:p>
            <a:r>
              <a:rPr lang="en-US" altLang="x-none" dirty="0"/>
              <a:t>What can you say about the data set ?</a:t>
            </a:r>
          </a:p>
          <a:p>
            <a:r>
              <a:rPr lang="en-US" altLang="x-none" dirty="0"/>
              <a:t>Same dataset is available as simple </a:t>
            </a:r>
            <a:r>
              <a:rPr lang="en-US" altLang="x-none" dirty="0" err="1"/>
              <a:t>multivariate.csv</a:t>
            </a:r>
            <a:endParaRPr lang="en-US" altLang="x-none" i="1" dirty="0"/>
          </a:p>
          <a:p>
            <a:pPr marL="0" indent="0">
              <a:buNone/>
            </a:pPr>
            <a:endParaRPr lang="en-US" altLang="x-none" dirty="0"/>
          </a:p>
          <a:p>
            <a:pPr marL="0" indent="0">
              <a:buNone/>
            </a:pPr>
            <a:r>
              <a:rPr lang="en-US" altLang="x-none" dirty="0"/>
              <a:t> (</a:t>
            </a:r>
            <a:r>
              <a:rPr lang="en-US" altLang="x-none" dirty="0">
                <a:hlinkClick r:id="rId2"/>
              </a:rPr>
              <a:t>http://aquarius.tw.rpi.edu/html/DA</a:t>
            </a:r>
            <a:r>
              <a:rPr lang="en-US" altLang="x-none" dirty="0"/>
              <a:t> )</a:t>
            </a:r>
          </a:p>
          <a:p>
            <a:r>
              <a:rPr lang="en-US" altLang="x-none" dirty="0"/>
              <a:t>Additionally, another dataset; </a:t>
            </a:r>
          </a:p>
          <a:p>
            <a:pPr marL="0" indent="0">
              <a:buNone/>
            </a:pPr>
            <a:r>
              <a:rPr lang="en-US" altLang="x-none" dirty="0"/>
              <a:t>	</a:t>
            </a:r>
            <a:r>
              <a:rPr lang="en-US" altLang="x-none" dirty="0" err="1"/>
              <a:t>nytimes</a:t>
            </a:r>
            <a:r>
              <a:rPr lang="en-US" altLang="x-none" dirty="0"/>
              <a:t>/ </a:t>
            </a:r>
            <a:r>
              <a:rPr lang="en-US" altLang="x-none" dirty="0" err="1"/>
              <a:t>nyt</a:t>
            </a:r>
            <a:r>
              <a:rPr lang="en-US" altLang="x-none" dirty="0"/>
              <a:t>&lt;n&gt; and “sales”</a:t>
            </a:r>
          </a:p>
        </p:txBody>
      </p:sp>
      <p:sp>
        <p:nvSpPr>
          <p:cNvPr id="28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2595D49-12A2-0B45-A254-4A24C91F7869}" type="slidenum">
              <a:rPr lang="en-US" altLang="x-none" sz="1400"/>
              <a:pPr/>
              <a:t>10</a:t>
            </a:fld>
            <a:endParaRPr lang="en-US" altLang="x-none"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x-none"/>
              <a:t>Regression in Statistics</a:t>
            </a:r>
          </a:p>
        </p:txBody>
      </p:sp>
      <p:sp>
        <p:nvSpPr>
          <p:cNvPr id="29698" name="Content Placeholder 2"/>
          <p:cNvSpPr>
            <a:spLocks noGrp="1"/>
          </p:cNvSpPr>
          <p:nvPr>
            <p:ph idx="1"/>
          </p:nvPr>
        </p:nvSpPr>
        <p:spPr/>
        <p:txBody>
          <a:bodyPr/>
          <a:lstStyle/>
          <a:p>
            <a:r>
              <a:rPr lang="en-US" altLang="x-none" sz="2800" dirty="0"/>
              <a:t>Regression is a statistical process for </a:t>
            </a:r>
            <a:r>
              <a:rPr lang="en-US" altLang="x-none" sz="2800" i="1" dirty="0"/>
              <a:t>estimating</a:t>
            </a:r>
            <a:r>
              <a:rPr lang="en-US" altLang="x-none" sz="2800" dirty="0"/>
              <a:t> the relationships among variables</a:t>
            </a:r>
          </a:p>
          <a:p>
            <a:r>
              <a:rPr lang="en-US" altLang="x-none" sz="2800" dirty="0"/>
              <a:t>Includes many techniques for modeling and analyzing several variables</a:t>
            </a:r>
          </a:p>
          <a:p>
            <a:r>
              <a:rPr lang="en-US" altLang="x-none" sz="2800" dirty="0"/>
              <a:t>When the focus is on the relationship between a dependent variable and one or more independent variables</a:t>
            </a:r>
          </a:p>
          <a:p>
            <a:r>
              <a:rPr lang="en-US" altLang="x-none" sz="2800" dirty="0"/>
              <a:t>Estimation is often by constraining an objective function </a:t>
            </a:r>
          </a:p>
          <a:p>
            <a:r>
              <a:rPr lang="en-US" altLang="x-none" sz="2800" dirty="0"/>
              <a:t>Must be tested for significance, confidence</a:t>
            </a:r>
          </a:p>
        </p:txBody>
      </p:sp>
      <p:sp>
        <p:nvSpPr>
          <p:cNvPr id="2969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67C212-E176-B44F-973A-A0B0AB0534A7}" type="slidenum">
              <a:rPr lang="en-US" altLang="x-none" sz="1400"/>
              <a:pPr/>
              <a:t>11</a:t>
            </a:fld>
            <a:endParaRPr lang="en-US" altLang="x-none"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Objective function</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12</a:t>
            </a:fld>
            <a:endParaRPr lang="en-US" altLang="x-none"/>
          </a:p>
        </p:txBody>
      </p:sp>
      <p:pic>
        <p:nvPicPr>
          <p:cNvPr id="5" name="Picture 4">
            <a:extLst>
              <a:ext uri="{FF2B5EF4-FFF2-40B4-BE49-F238E27FC236}">
                <a16:creationId xmlns:a16="http://schemas.microsoft.com/office/drawing/2014/main" id="{148261F8-FAD8-9741-BABA-B4DBC9CF4668}"/>
              </a:ext>
            </a:extLst>
          </p:cNvPr>
          <p:cNvPicPr>
            <a:picLocks noChangeAspect="1"/>
          </p:cNvPicPr>
          <p:nvPr/>
        </p:nvPicPr>
        <p:blipFill>
          <a:blip r:embed="rId2"/>
          <a:stretch>
            <a:fillRect/>
          </a:stretch>
        </p:blipFill>
        <p:spPr>
          <a:xfrm>
            <a:off x="35498" y="1196752"/>
            <a:ext cx="9108502" cy="5115942"/>
          </a:xfrm>
          <a:prstGeom prst="rect">
            <a:avLst/>
          </a:prstGeom>
        </p:spPr>
      </p:pic>
    </p:spTree>
    <p:extLst>
      <p:ext uri="{BB962C8B-B14F-4D97-AF65-F5344CB8AC3E}">
        <p14:creationId xmlns:p14="http://schemas.microsoft.com/office/powerpoint/2010/main" val="243926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59AE2-0950-F040-ADDA-383F4BF0F79A}"/>
              </a:ext>
            </a:extLst>
          </p:cNvPr>
          <p:cNvSpPr>
            <a:spLocks noGrp="1"/>
          </p:cNvSpPr>
          <p:nvPr>
            <p:ph type="title"/>
          </p:nvPr>
        </p:nvSpPr>
        <p:spPr/>
        <p:txBody>
          <a:bodyPr/>
          <a:lstStyle/>
          <a:p>
            <a:r>
              <a:rPr lang="en-AU" dirty="0"/>
              <a:t>Constraint function(s)</a:t>
            </a:r>
            <a:endParaRPr lang="en-US" dirty="0"/>
          </a:p>
        </p:txBody>
      </p:sp>
      <p:sp>
        <p:nvSpPr>
          <p:cNvPr id="4" name="Slide Number Placeholder 3">
            <a:extLst>
              <a:ext uri="{FF2B5EF4-FFF2-40B4-BE49-F238E27FC236}">
                <a16:creationId xmlns:a16="http://schemas.microsoft.com/office/drawing/2014/main" id="{A3F9068F-D525-5641-9169-9320FAE422F7}"/>
              </a:ext>
            </a:extLst>
          </p:cNvPr>
          <p:cNvSpPr>
            <a:spLocks noGrp="1"/>
          </p:cNvSpPr>
          <p:nvPr>
            <p:ph type="sldNum" sz="quarter" idx="12"/>
          </p:nvPr>
        </p:nvSpPr>
        <p:spPr/>
        <p:txBody>
          <a:bodyPr/>
          <a:lstStyle/>
          <a:p>
            <a:fld id="{72ABE407-5F26-474F-9973-84AC67822974}" type="slidenum">
              <a:rPr lang="en-US" altLang="x-none" smtClean="0"/>
              <a:pPr/>
              <a:t>13</a:t>
            </a:fld>
            <a:endParaRPr lang="en-US" altLang="x-none"/>
          </a:p>
        </p:txBody>
      </p:sp>
      <p:pic>
        <p:nvPicPr>
          <p:cNvPr id="5" name="Picture 4">
            <a:extLst>
              <a:ext uri="{FF2B5EF4-FFF2-40B4-BE49-F238E27FC236}">
                <a16:creationId xmlns:a16="http://schemas.microsoft.com/office/drawing/2014/main" id="{B867832D-D5E6-FE4A-ADD0-E88638ADE095}"/>
              </a:ext>
            </a:extLst>
          </p:cNvPr>
          <p:cNvPicPr>
            <a:picLocks noChangeAspect="1"/>
          </p:cNvPicPr>
          <p:nvPr/>
        </p:nvPicPr>
        <p:blipFill>
          <a:blip r:embed="rId2"/>
          <a:stretch>
            <a:fillRect/>
          </a:stretch>
        </p:blipFill>
        <p:spPr>
          <a:xfrm>
            <a:off x="5076056" y="3854418"/>
            <a:ext cx="4142871" cy="3003581"/>
          </a:xfrm>
          <a:prstGeom prst="rect">
            <a:avLst/>
          </a:prstGeom>
        </p:spPr>
      </p:pic>
      <p:pic>
        <p:nvPicPr>
          <p:cNvPr id="6" name="Picture 5">
            <a:extLst>
              <a:ext uri="{FF2B5EF4-FFF2-40B4-BE49-F238E27FC236}">
                <a16:creationId xmlns:a16="http://schemas.microsoft.com/office/drawing/2014/main" id="{FB69D2C9-09F3-8D41-8120-296D83E975C6}"/>
              </a:ext>
            </a:extLst>
          </p:cNvPr>
          <p:cNvPicPr>
            <a:picLocks noChangeAspect="1"/>
          </p:cNvPicPr>
          <p:nvPr/>
        </p:nvPicPr>
        <p:blipFill>
          <a:blip r:embed="rId3"/>
          <a:stretch>
            <a:fillRect/>
          </a:stretch>
        </p:blipFill>
        <p:spPr>
          <a:xfrm>
            <a:off x="-1" y="762000"/>
            <a:ext cx="4547733" cy="3027040"/>
          </a:xfrm>
          <a:prstGeom prst="rect">
            <a:avLst/>
          </a:prstGeom>
        </p:spPr>
      </p:pic>
      <p:pic>
        <p:nvPicPr>
          <p:cNvPr id="7" name="Picture 6">
            <a:extLst>
              <a:ext uri="{FF2B5EF4-FFF2-40B4-BE49-F238E27FC236}">
                <a16:creationId xmlns:a16="http://schemas.microsoft.com/office/drawing/2014/main" id="{7AA1E4A6-3E8B-D148-BBA2-3C36B95D6ECD}"/>
              </a:ext>
            </a:extLst>
          </p:cNvPr>
          <p:cNvPicPr>
            <a:picLocks noChangeAspect="1"/>
          </p:cNvPicPr>
          <p:nvPr/>
        </p:nvPicPr>
        <p:blipFill>
          <a:blip r:embed="rId4"/>
          <a:stretch>
            <a:fillRect/>
          </a:stretch>
        </p:blipFill>
        <p:spPr>
          <a:xfrm>
            <a:off x="5076056" y="912031"/>
            <a:ext cx="3632245" cy="2726978"/>
          </a:xfrm>
          <a:prstGeom prst="rect">
            <a:avLst/>
          </a:prstGeom>
        </p:spPr>
      </p:pic>
    </p:spTree>
    <p:extLst>
      <p:ext uri="{BB962C8B-B14F-4D97-AF65-F5344CB8AC3E}">
        <p14:creationId xmlns:p14="http://schemas.microsoft.com/office/powerpoint/2010/main" val="407441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BCF1-855C-B240-ADA0-CF35B4AE0982}"/>
              </a:ext>
            </a:extLst>
          </p:cNvPr>
          <p:cNvSpPr>
            <a:spLocks noGrp="1"/>
          </p:cNvSpPr>
          <p:nvPr>
            <p:ph type="title"/>
          </p:nvPr>
        </p:nvSpPr>
        <p:spPr/>
        <p:txBody>
          <a:bodyPr/>
          <a:lstStyle/>
          <a:p>
            <a:r>
              <a:rPr lang="en-US" dirty="0"/>
              <a:t> regression…</a:t>
            </a:r>
          </a:p>
        </p:txBody>
      </p:sp>
      <p:pic>
        <p:nvPicPr>
          <p:cNvPr id="5" name="Content Placeholder 4">
            <a:extLst>
              <a:ext uri="{FF2B5EF4-FFF2-40B4-BE49-F238E27FC236}">
                <a16:creationId xmlns:a16="http://schemas.microsoft.com/office/drawing/2014/main" id="{C96FC7FB-95F0-3748-AB9E-361BCA3DAE8B}"/>
              </a:ext>
            </a:extLst>
          </p:cNvPr>
          <p:cNvPicPr>
            <a:picLocks noGrp="1" noChangeAspect="1"/>
          </p:cNvPicPr>
          <p:nvPr>
            <p:ph idx="1"/>
          </p:nvPr>
        </p:nvPicPr>
        <p:blipFill>
          <a:blip r:embed="rId2"/>
          <a:stretch>
            <a:fillRect/>
          </a:stretch>
        </p:blipFill>
        <p:spPr>
          <a:xfrm>
            <a:off x="107504" y="893277"/>
            <a:ext cx="5220072" cy="5126523"/>
          </a:xfrm>
        </p:spPr>
      </p:pic>
      <p:sp>
        <p:nvSpPr>
          <p:cNvPr id="4" name="Slide Number Placeholder 3">
            <a:extLst>
              <a:ext uri="{FF2B5EF4-FFF2-40B4-BE49-F238E27FC236}">
                <a16:creationId xmlns:a16="http://schemas.microsoft.com/office/drawing/2014/main" id="{9F7A9CDD-E539-F145-A42A-21E17830A4F1}"/>
              </a:ext>
            </a:extLst>
          </p:cNvPr>
          <p:cNvSpPr>
            <a:spLocks noGrp="1"/>
          </p:cNvSpPr>
          <p:nvPr>
            <p:ph type="sldNum" sz="quarter" idx="12"/>
          </p:nvPr>
        </p:nvSpPr>
        <p:spPr/>
        <p:txBody>
          <a:bodyPr/>
          <a:lstStyle/>
          <a:p>
            <a:fld id="{72ABE407-5F26-474F-9973-84AC67822974}" type="slidenum">
              <a:rPr lang="en-US" altLang="x-none" smtClean="0"/>
              <a:pPr/>
              <a:t>14</a:t>
            </a:fld>
            <a:endParaRPr lang="en-US" altLang="x-none"/>
          </a:p>
        </p:txBody>
      </p:sp>
    </p:spTree>
    <p:extLst>
      <p:ext uri="{BB962C8B-B14F-4D97-AF65-F5344CB8AC3E}">
        <p14:creationId xmlns:p14="http://schemas.microsoft.com/office/powerpoint/2010/main" val="228216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0" y="0"/>
            <a:ext cx="9144000" cy="762000"/>
          </a:xfrm>
        </p:spPr>
        <p:txBody>
          <a:bodyPr/>
          <a:lstStyle/>
          <a:p>
            <a:r>
              <a:rPr lang="en-US" altLang="x-none" sz="3600"/>
              <a:t>Linear basis and least-squares constraints</a:t>
            </a:r>
          </a:p>
        </p:txBody>
      </p:sp>
      <p:sp>
        <p:nvSpPr>
          <p:cNvPr id="31746" name="Content Placeholder 2"/>
          <p:cNvSpPr>
            <a:spLocks noGrp="1"/>
          </p:cNvSpPr>
          <p:nvPr>
            <p:ph idx="1"/>
          </p:nvPr>
        </p:nvSpPr>
        <p:spPr/>
        <p:txBody>
          <a:bodyPr/>
          <a:lstStyle/>
          <a:p>
            <a:pPr marL="0" indent="0">
              <a:buFontTx/>
              <a:buNone/>
            </a:pPr>
            <a:r>
              <a:rPr lang="en-US" altLang="x-none" dirty="0"/>
              <a:t>&gt; multivariate &lt;- </a:t>
            </a:r>
            <a:r>
              <a:rPr lang="en-US" altLang="x-none" dirty="0" err="1"/>
              <a:t>read.csv</a:t>
            </a:r>
            <a:r>
              <a:rPr lang="en-US" altLang="x-none" dirty="0">
                <a:solidFill>
                  <a:srgbClr val="FF0000"/>
                </a:solidFill>
              </a:rPr>
              <a:t>("~/Documents/teaching/</a:t>
            </a:r>
            <a:r>
              <a:rPr lang="en-US" altLang="x-none" dirty="0" err="1">
                <a:solidFill>
                  <a:srgbClr val="FF0000"/>
                </a:solidFill>
              </a:rPr>
              <a:t>DataAnalytics</a:t>
            </a:r>
            <a:r>
              <a:rPr lang="en-US" altLang="x-none" dirty="0">
                <a:solidFill>
                  <a:srgbClr val="FF0000"/>
                </a:solidFill>
              </a:rPr>
              <a:t>/data/</a:t>
            </a:r>
            <a:r>
              <a:rPr lang="en-US" altLang="x-none" dirty="0" err="1"/>
              <a:t>multivariate.csv</a:t>
            </a:r>
            <a:r>
              <a:rPr lang="en-US" altLang="x-none" dirty="0"/>
              <a:t>")</a:t>
            </a:r>
          </a:p>
          <a:p>
            <a:pPr marL="0" indent="0">
              <a:buFontTx/>
              <a:buNone/>
            </a:pPr>
            <a:r>
              <a:rPr lang="en-US" altLang="x-none" dirty="0"/>
              <a:t>&gt; attach(multivariate)</a:t>
            </a:r>
          </a:p>
          <a:p>
            <a:pPr marL="0" indent="0">
              <a:buFontTx/>
              <a:buNone/>
            </a:pPr>
            <a:r>
              <a:rPr lang="en-US" altLang="x-none" dirty="0"/>
              <a:t>&gt; mm&lt;-</a:t>
            </a:r>
            <a:r>
              <a:rPr lang="en-US" altLang="x-none" dirty="0" err="1"/>
              <a:t>lm</a:t>
            </a:r>
            <a:r>
              <a:rPr lang="en-US" altLang="x-none" dirty="0"/>
              <a:t>(</a:t>
            </a:r>
            <a:r>
              <a:rPr lang="en-US" altLang="x-none" dirty="0" err="1"/>
              <a:t>Homeowners~Immigrant</a:t>
            </a:r>
            <a:r>
              <a:rPr lang="en-US" altLang="x-none" dirty="0"/>
              <a:t>)</a:t>
            </a:r>
          </a:p>
          <a:p>
            <a:pPr marL="0" indent="0">
              <a:buFontTx/>
              <a:buNone/>
            </a:pPr>
            <a:r>
              <a:rPr lang="en-US" altLang="x-none" dirty="0"/>
              <a:t>&gt; mm</a:t>
            </a: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Homeowners ~ Immigrants)</a:t>
            </a:r>
          </a:p>
          <a:p>
            <a:pPr marL="0" indent="0">
              <a:buFontTx/>
              <a:buNone/>
            </a:pPr>
            <a:endParaRPr lang="en-US" altLang="x-none" sz="2000" dirty="0"/>
          </a:p>
          <a:p>
            <a:pPr marL="0" indent="0">
              <a:buFontTx/>
              <a:buNone/>
            </a:pPr>
            <a:r>
              <a:rPr lang="en-US" altLang="x-none" sz="2000" dirty="0"/>
              <a:t>Coefficients:</a:t>
            </a:r>
          </a:p>
          <a:p>
            <a:pPr marL="0" indent="0">
              <a:buFontTx/>
              <a:buNone/>
            </a:pPr>
            <a:r>
              <a:rPr lang="en-US" altLang="x-none" sz="2000" dirty="0"/>
              <a:t>(Intercept)   Immigrants  </a:t>
            </a:r>
          </a:p>
          <a:p>
            <a:pPr marL="0" indent="0">
              <a:buFontTx/>
              <a:buNone/>
            </a:pPr>
            <a:r>
              <a:rPr lang="en-US" altLang="x-none" sz="2000" dirty="0"/>
              <a:t>     107495        -6657  </a:t>
            </a:r>
          </a:p>
          <a:p>
            <a:pPr marL="0" indent="0">
              <a:buFontTx/>
              <a:buNone/>
            </a:pPr>
            <a:endParaRPr lang="en-US" altLang="x-none" sz="2000" dirty="0"/>
          </a:p>
        </p:txBody>
      </p:sp>
      <p:sp>
        <p:nvSpPr>
          <p:cNvPr id="317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2ADA913-5115-634F-B403-667AC4EC9C29}" type="slidenum">
              <a:rPr lang="en-US" altLang="x-none" sz="1400"/>
              <a:pPr/>
              <a:t>15</a:t>
            </a:fld>
            <a:endParaRPr lang="en-US" altLang="x-none" sz="1400"/>
          </a:p>
        </p:txBody>
      </p:sp>
      <p:pic>
        <p:nvPicPr>
          <p:cNvPr id="31748" name="Picture 4" descr="mm_tabl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4814888"/>
            <a:ext cx="56515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05A9B8-C26E-4F4A-8CDB-84F35179D574}"/>
              </a:ext>
            </a:extLst>
          </p:cNvPr>
          <p:cNvSpPr txBox="1"/>
          <p:nvPr/>
        </p:nvSpPr>
        <p:spPr>
          <a:xfrm>
            <a:off x="2987824" y="4077072"/>
            <a:ext cx="1800200" cy="276999"/>
          </a:xfrm>
          <a:prstGeom prst="rect">
            <a:avLst/>
          </a:prstGeom>
          <a:noFill/>
        </p:spPr>
        <p:txBody>
          <a:bodyPr wrap="square" rtlCol="0">
            <a:spAutoFit/>
          </a:bodyPr>
          <a:lstStyle/>
          <a:p>
            <a:r>
              <a:rPr lang="en-US" sz="1200" dirty="0"/>
              <a:t>dependent variable </a:t>
            </a:r>
          </a:p>
        </p:txBody>
      </p:sp>
      <p:sp>
        <p:nvSpPr>
          <p:cNvPr id="7" name="TextBox 6">
            <a:extLst>
              <a:ext uri="{FF2B5EF4-FFF2-40B4-BE49-F238E27FC236}">
                <a16:creationId xmlns:a16="http://schemas.microsoft.com/office/drawing/2014/main" id="{FC605182-4357-9A4E-99FE-5F86CDD58337}"/>
              </a:ext>
            </a:extLst>
          </p:cNvPr>
          <p:cNvSpPr txBox="1"/>
          <p:nvPr/>
        </p:nvSpPr>
        <p:spPr>
          <a:xfrm>
            <a:off x="5580112" y="4073933"/>
            <a:ext cx="1800200" cy="276999"/>
          </a:xfrm>
          <a:prstGeom prst="rect">
            <a:avLst/>
          </a:prstGeom>
          <a:noFill/>
        </p:spPr>
        <p:txBody>
          <a:bodyPr wrap="square" rtlCol="0">
            <a:spAutoFit/>
          </a:bodyPr>
          <a:lstStyle/>
          <a:p>
            <a:r>
              <a:rPr lang="en-US" sz="1200" dirty="0"/>
              <a:t>independent variable </a:t>
            </a:r>
          </a:p>
        </p:txBody>
      </p:sp>
      <p:cxnSp>
        <p:nvCxnSpPr>
          <p:cNvPr id="4" name="Straight Arrow Connector 3">
            <a:extLst>
              <a:ext uri="{FF2B5EF4-FFF2-40B4-BE49-F238E27FC236}">
                <a16:creationId xmlns:a16="http://schemas.microsoft.com/office/drawing/2014/main" id="{5BBC3B01-5F03-7044-80D8-649BA1FF690F}"/>
              </a:ext>
            </a:extLst>
          </p:cNvPr>
          <p:cNvCxnSpPr>
            <a:cxnSpLocks/>
          </p:cNvCxnSpPr>
          <p:nvPr/>
        </p:nvCxnSpPr>
        <p:spPr bwMode="auto">
          <a:xfrm flipH="1" flipV="1">
            <a:off x="3481388" y="3645024"/>
            <a:ext cx="2265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3450F30F-4E42-C647-9561-2D1187CE6B46}"/>
              </a:ext>
            </a:extLst>
          </p:cNvPr>
          <p:cNvCxnSpPr/>
          <p:nvPr/>
        </p:nvCxnSpPr>
        <p:spPr bwMode="auto">
          <a:xfrm flipH="1" flipV="1">
            <a:off x="6012160" y="3645024"/>
            <a:ext cx="144016" cy="4289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pic>
        <p:nvPicPr>
          <p:cNvPr id="6" name="Content Placeholder 5" descr="A screenshot of a cell phone&#13;&#10;&#13;&#10;Description automatically generated">
            <a:extLst>
              <a:ext uri="{FF2B5EF4-FFF2-40B4-BE49-F238E27FC236}">
                <a16:creationId xmlns:a16="http://schemas.microsoft.com/office/drawing/2014/main" id="{4DAE7DBE-1569-9A4E-9BA8-D1562BC73A20}"/>
              </a:ext>
            </a:extLst>
          </p:cNvPr>
          <p:cNvPicPr>
            <a:picLocks noGrp="1" noChangeAspect="1"/>
          </p:cNvPicPr>
          <p:nvPr>
            <p:ph idx="1"/>
          </p:nvPr>
        </p:nvPicPr>
        <p:blipFill>
          <a:blip r:embed="rId2"/>
          <a:stretch>
            <a:fillRect/>
          </a:stretch>
        </p:blipFill>
        <p:spPr>
          <a:xfrm>
            <a:off x="1043608" y="1412776"/>
            <a:ext cx="6668362" cy="4262090"/>
          </a:xfrm>
        </p:spPr>
      </p:pic>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16</a:t>
            </a:fld>
            <a:endParaRPr lang="en-US" altLang="x-none"/>
          </a:p>
        </p:txBody>
      </p:sp>
    </p:spTree>
    <p:extLst>
      <p:ext uri="{BB962C8B-B14F-4D97-AF65-F5344CB8AC3E}">
        <p14:creationId xmlns:p14="http://schemas.microsoft.com/office/powerpoint/2010/main" val="202370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1DCB-FE9B-7C4B-9603-86610A93A27D}"/>
              </a:ext>
            </a:extLst>
          </p:cNvPr>
          <p:cNvSpPr>
            <a:spLocks noGrp="1"/>
          </p:cNvSpPr>
          <p:nvPr>
            <p:ph type="title"/>
          </p:nvPr>
        </p:nvSpPr>
        <p:spPr/>
        <p:txBody>
          <a:bodyPr/>
          <a:lstStyle/>
          <a:p>
            <a:r>
              <a:rPr lang="en-US" dirty="0"/>
              <a:t>In Class Work</a:t>
            </a:r>
          </a:p>
        </p:txBody>
      </p:sp>
      <p:sp>
        <p:nvSpPr>
          <p:cNvPr id="4" name="Slide Number Placeholder 3">
            <a:extLst>
              <a:ext uri="{FF2B5EF4-FFF2-40B4-BE49-F238E27FC236}">
                <a16:creationId xmlns:a16="http://schemas.microsoft.com/office/drawing/2014/main" id="{E6289759-7ED2-AE48-A1F3-212AB2CE56BB}"/>
              </a:ext>
            </a:extLst>
          </p:cNvPr>
          <p:cNvSpPr>
            <a:spLocks noGrp="1"/>
          </p:cNvSpPr>
          <p:nvPr>
            <p:ph type="sldNum" sz="quarter" idx="12"/>
          </p:nvPr>
        </p:nvSpPr>
        <p:spPr/>
        <p:txBody>
          <a:bodyPr/>
          <a:lstStyle/>
          <a:p>
            <a:fld id="{72ABE407-5F26-474F-9973-84AC67822974}" type="slidenum">
              <a:rPr lang="en-US" altLang="x-none" smtClean="0"/>
              <a:pPr/>
              <a:t>17</a:t>
            </a:fld>
            <a:endParaRPr lang="en-US" altLang="x-none"/>
          </a:p>
        </p:txBody>
      </p:sp>
      <p:pic>
        <p:nvPicPr>
          <p:cNvPr id="8" name="Content Placeholder 7" descr="A screenshot of a cell phone&#13;&#10;&#13;&#10;Description automatically generated">
            <a:extLst>
              <a:ext uri="{FF2B5EF4-FFF2-40B4-BE49-F238E27FC236}">
                <a16:creationId xmlns:a16="http://schemas.microsoft.com/office/drawing/2014/main" id="{65E9E98B-C0F5-E04F-800B-B1B2773537DC}"/>
              </a:ext>
            </a:extLst>
          </p:cNvPr>
          <p:cNvPicPr>
            <a:picLocks noGrp="1" noChangeAspect="1"/>
          </p:cNvPicPr>
          <p:nvPr>
            <p:ph idx="1"/>
          </p:nvPr>
        </p:nvPicPr>
        <p:blipFill>
          <a:blip r:embed="rId2"/>
          <a:stretch>
            <a:fillRect/>
          </a:stretch>
        </p:blipFill>
        <p:spPr>
          <a:xfrm>
            <a:off x="971600" y="1562558"/>
            <a:ext cx="6768752" cy="4106651"/>
          </a:xfrm>
        </p:spPr>
      </p:pic>
    </p:spTree>
    <p:extLst>
      <p:ext uri="{BB962C8B-B14F-4D97-AF65-F5344CB8AC3E}">
        <p14:creationId xmlns:p14="http://schemas.microsoft.com/office/powerpoint/2010/main" val="252143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4348163" cy="5791200"/>
          </a:xfrm>
        </p:spPr>
        <p:txBody>
          <a:bodyPr/>
          <a:lstStyle/>
          <a:p>
            <a:pPr>
              <a:buFont typeface="Wingdings" pitchFamily="2" charset="2"/>
              <a:buChar char="Ø"/>
            </a:pPr>
            <a:r>
              <a:rPr lang="en-US" altLang="x-none" dirty="0"/>
              <a:t>plot(Homeowners ~ Immigrants)</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18</a:t>
            </a:fld>
            <a:endParaRPr lang="en-US" altLang="x-none" sz="1400"/>
          </a:p>
        </p:txBody>
      </p:sp>
      <p:pic>
        <p:nvPicPr>
          <p:cNvPr id="32772" name="Picture 4" descr="Ex1_linearmodel.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5138" y="-31750"/>
            <a:ext cx="48561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ltLang="x-none"/>
              <a:t>Linear fit?</a:t>
            </a:r>
          </a:p>
        </p:txBody>
      </p:sp>
      <p:sp>
        <p:nvSpPr>
          <p:cNvPr id="32770" name="Content Placeholder 2"/>
          <p:cNvSpPr>
            <a:spLocks noGrp="1"/>
          </p:cNvSpPr>
          <p:nvPr>
            <p:ph idx="1"/>
          </p:nvPr>
        </p:nvSpPr>
        <p:spPr>
          <a:xfrm>
            <a:off x="152400" y="914400"/>
            <a:ext cx="6219800" cy="5791200"/>
          </a:xfrm>
        </p:spPr>
        <p:txBody>
          <a:bodyPr/>
          <a:lstStyle/>
          <a:p>
            <a:pPr>
              <a:buFont typeface="Wingdings" pitchFamily="2" charset="2"/>
              <a:buChar char="Ø"/>
            </a:pPr>
            <a:r>
              <a:rPr lang="en-US" altLang="x-none" dirty="0"/>
              <a:t>plot(</a:t>
            </a:r>
            <a:r>
              <a:rPr lang="en-US" altLang="x-none" dirty="0" err="1"/>
              <a:t>Homeowners~Immigrants</a:t>
            </a:r>
            <a:r>
              <a:rPr lang="en-US" altLang="x-none" dirty="0"/>
              <a:t>)</a:t>
            </a:r>
          </a:p>
          <a:p>
            <a:pPr marL="0" indent="0">
              <a:buNone/>
            </a:pPr>
            <a:endParaRPr lang="en-US" altLang="x-none" dirty="0"/>
          </a:p>
          <a:p>
            <a:pPr marL="0" indent="0">
              <a:buNone/>
            </a:pPr>
            <a:r>
              <a:rPr lang="en-US" altLang="x-none" dirty="0"/>
              <a:t>Find out how you can</a:t>
            </a:r>
          </a:p>
          <a:p>
            <a:pPr marL="0" indent="0">
              <a:buNone/>
            </a:pPr>
            <a:r>
              <a:rPr lang="en-US" altLang="x-none" dirty="0"/>
              <a:t>Draw a line using</a:t>
            </a:r>
          </a:p>
          <a:p>
            <a:pPr marL="0" indent="0">
              <a:buFontTx/>
              <a:buNone/>
            </a:pPr>
            <a:r>
              <a:rPr lang="en-US" altLang="x-none" dirty="0"/>
              <a:t>&gt;</a:t>
            </a:r>
            <a:r>
              <a:rPr lang="en-US" altLang="x-none" b="1" dirty="0"/>
              <a:t>help(</a:t>
            </a:r>
            <a:r>
              <a:rPr lang="en-US" altLang="x-none" b="1" dirty="0" err="1"/>
              <a:t>abline</a:t>
            </a:r>
            <a:r>
              <a:rPr lang="en-US" altLang="x-none" b="1" dirty="0"/>
              <a:t>)</a:t>
            </a:r>
          </a:p>
        </p:txBody>
      </p:sp>
      <p:sp>
        <p:nvSpPr>
          <p:cNvPr id="327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E545AF-F9B9-CD4E-ADA6-779828D80451}" type="slidenum">
              <a:rPr lang="en-US" altLang="x-none" sz="1400"/>
              <a:pPr/>
              <a:t>19</a:t>
            </a:fld>
            <a:endParaRPr lang="en-US" altLang="x-none" sz="1400"/>
          </a:p>
        </p:txBody>
      </p:sp>
      <p:pic>
        <p:nvPicPr>
          <p:cNvPr id="2" name="Picture 1">
            <a:extLst>
              <a:ext uri="{FF2B5EF4-FFF2-40B4-BE49-F238E27FC236}">
                <a16:creationId xmlns:a16="http://schemas.microsoft.com/office/drawing/2014/main" id="{A2EF9702-9408-2643-B6AF-A1AB53D86FEE}"/>
              </a:ext>
            </a:extLst>
          </p:cNvPr>
          <p:cNvPicPr>
            <a:picLocks noChangeAspect="1"/>
          </p:cNvPicPr>
          <p:nvPr/>
        </p:nvPicPr>
        <p:blipFill>
          <a:blip r:embed="rId3"/>
          <a:stretch>
            <a:fillRect/>
          </a:stretch>
        </p:blipFill>
        <p:spPr>
          <a:xfrm>
            <a:off x="4572000" y="1454795"/>
            <a:ext cx="4550068" cy="5403205"/>
          </a:xfrm>
          <a:prstGeom prst="rect">
            <a:avLst/>
          </a:prstGeom>
        </p:spPr>
      </p:pic>
      <p:sp>
        <p:nvSpPr>
          <p:cNvPr id="3" name="TextBox 2">
            <a:extLst>
              <a:ext uri="{FF2B5EF4-FFF2-40B4-BE49-F238E27FC236}">
                <a16:creationId xmlns:a16="http://schemas.microsoft.com/office/drawing/2014/main" id="{8BAF8374-A8F4-4C4B-9B4B-284D163C2D93}"/>
              </a:ext>
            </a:extLst>
          </p:cNvPr>
          <p:cNvSpPr txBox="1"/>
          <p:nvPr/>
        </p:nvSpPr>
        <p:spPr>
          <a:xfrm>
            <a:off x="116309" y="5832901"/>
            <a:ext cx="4485523" cy="769441"/>
          </a:xfrm>
          <a:prstGeom prst="rect">
            <a:avLst/>
          </a:prstGeom>
          <a:noFill/>
        </p:spPr>
        <p:txBody>
          <a:bodyPr wrap="none" rtlCol="0">
            <a:spAutoFit/>
          </a:bodyPr>
          <a:lstStyle/>
          <a:p>
            <a:r>
              <a:rPr lang="en-US" sz="2000" dirty="0"/>
              <a:t>Does this line fit any data points ? No </a:t>
            </a:r>
          </a:p>
          <a:p>
            <a:endParaRPr lang="en-US" dirty="0"/>
          </a:p>
        </p:txBody>
      </p:sp>
    </p:spTree>
    <p:extLst>
      <p:ext uri="{BB962C8B-B14F-4D97-AF65-F5344CB8AC3E}">
        <p14:creationId xmlns:p14="http://schemas.microsoft.com/office/powerpoint/2010/main" val="206772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Contents</a:t>
            </a:r>
          </a:p>
        </p:txBody>
      </p:sp>
      <p:sp>
        <p:nvSpPr>
          <p:cNvPr id="18434" name="Content Placeholder 2"/>
          <p:cNvSpPr>
            <a:spLocks noGrp="1"/>
          </p:cNvSpPr>
          <p:nvPr>
            <p:ph idx="1"/>
          </p:nvPr>
        </p:nvSpPr>
        <p:spPr>
          <a:xfrm>
            <a:off x="152400" y="620713"/>
            <a:ext cx="8307388" cy="5503862"/>
          </a:xfrm>
        </p:spPr>
        <p:txBody>
          <a:bodyPr/>
          <a:lstStyle/>
          <a:p>
            <a:r>
              <a:rPr lang="en-US" altLang="x-none"/>
              <a:t>Reminder: PDA/EDA, models</a:t>
            </a:r>
          </a:p>
          <a:p>
            <a:r>
              <a:rPr lang="en-US" altLang="x-none"/>
              <a:t>Patterns/ Relations via </a:t>
            </a:r>
            <a:r>
              <a:rPr lang="en-US" altLang="en-US"/>
              <a:t>“</a:t>
            </a:r>
            <a:r>
              <a:rPr lang="en-US" altLang="x-none"/>
              <a:t>Data mining</a:t>
            </a:r>
            <a:r>
              <a:rPr lang="en-US" altLang="en-US"/>
              <a:t>”</a:t>
            </a:r>
            <a:endParaRPr lang="en-US" altLang="x-none"/>
          </a:p>
          <a:p>
            <a:r>
              <a:rPr lang="en-US" altLang="x-none"/>
              <a:t>Interpreting results</a:t>
            </a:r>
            <a:endParaRPr lang="en-US" altLang="ja-JP"/>
          </a:p>
          <a:p>
            <a:r>
              <a:rPr lang="en-US" altLang="x-none"/>
              <a:t>Saving the models</a:t>
            </a:r>
          </a:p>
          <a:p>
            <a:r>
              <a:rPr lang="en-US" altLang="x-none"/>
              <a:t>Proceeding with applying the models</a:t>
            </a:r>
          </a:p>
        </p:txBody>
      </p:sp>
      <p:sp>
        <p:nvSpPr>
          <p:cNvPr id="184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22F75FE-D25F-6347-8C12-F85B95D2BCA6}" type="slidenum">
              <a:rPr lang="en-US" altLang="x-none" sz="1400"/>
              <a:pPr/>
              <a:t>2</a:t>
            </a:fld>
            <a:endParaRPr lang="en-US" altLang="x-none" sz="1400"/>
          </a:p>
        </p:txBody>
      </p:sp>
      <p:pic>
        <p:nvPicPr>
          <p:cNvPr id="18436" name="Picture 5" descr="AnalyticsValueChain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455988"/>
            <a:ext cx="5770562"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ame 6"/>
          <p:cNvSpPr/>
          <p:nvPr/>
        </p:nvSpPr>
        <p:spPr bwMode="auto">
          <a:xfrm>
            <a:off x="3851275" y="4652963"/>
            <a:ext cx="5292725" cy="792162"/>
          </a:xfrm>
          <a:prstGeom prst="frame">
            <a:avLst>
              <a:gd name="adj1" fmla="val 5315"/>
            </a:avLst>
          </a:prstGeom>
          <a:solidFill>
            <a:srgbClr val="C0504D"/>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pitchFamily="-112" charset="0"/>
              <a:ea typeface="ＭＳ Ｐゴシック" pitchFamily="-112"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x-none" sz="4000"/>
              <a:t>Analysis – i.e. Science question</a:t>
            </a:r>
          </a:p>
        </p:txBody>
      </p:sp>
      <p:sp>
        <p:nvSpPr>
          <p:cNvPr id="34818" name="Content Placeholder 2"/>
          <p:cNvSpPr>
            <a:spLocks noGrp="1"/>
          </p:cNvSpPr>
          <p:nvPr>
            <p:ph idx="1"/>
          </p:nvPr>
        </p:nvSpPr>
        <p:spPr/>
        <p:txBody>
          <a:bodyPr/>
          <a:lstStyle/>
          <a:p>
            <a:r>
              <a:rPr lang="en-US" altLang="x-none"/>
              <a:t>We want to see if there is a relation between immigrant population and the mean income, the overall population, the percentage of people who own their own homes, and the population density. </a:t>
            </a:r>
          </a:p>
          <a:p>
            <a:r>
              <a:rPr lang="en-US" altLang="x-none"/>
              <a:t>To do so we solve the set of 7 linear equations of the form:</a:t>
            </a:r>
          </a:p>
          <a:p>
            <a:r>
              <a:rPr lang="en-US" altLang="x-none"/>
              <a:t>%_immigrant = a x Income + b x Population + c x Homeowners/Population + d x Population/area + e</a:t>
            </a:r>
          </a:p>
        </p:txBody>
      </p:sp>
      <p:sp>
        <p:nvSpPr>
          <p:cNvPr id="348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DEE1206-45C5-C242-A6E5-A73CD792D028}" type="slidenum">
              <a:rPr lang="en-US" altLang="x-none" sz="1400"/>
              <a:pPr/>
              <a:t>20</a:t>
            </a:fld>
            <a:endParaRPr lang="en-US" altLang="x-none"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br>
              <a:rPr lang="en-US" altLang="x-none" sz="3600" dirty="0"/>
            </a:br>
            <a:r>
              <a:rPr lang="en-US" altLang="x-none" sz="3600" dirty="0"/>
              <a:t>Multi-variate </a:t>
            </a:r>
            <a:br>
              <a:rPr lang="en-US" altLang="x-none" sz="3600" dirty="0"/>
            </a:br>
            <a:r>
              <a:rPr lang="en-US" altLang="x-none" sz="3600" dirty="0"/>
              <a:t>(during the Lab Work)</a:t>
            </a:r>
          </a:p>
        </p:txBody>
      </p:sp>
      <p:sp>
        <p:nvSpPr>
          <p:cNvPr id="35842" name="Content Placeholder 2"/>
          <p:cNvSpPr>
            <a:spLocks noGrp="1"/>
          </p:cNvSpPr>
          <p:nvPr>
            <p:ph idx="1"/>
          </p:nvPr>
        </p:nvSpPr>
        <p:spPr>
          <a:xfrm>
            <a:off x="190500" y="1268760"/>
            <a:ext cx="8763000" cy="5208240"/>
          </a:xfrm>
        </p:spPr>
        <p:txBody>
          <a:bodyPr/>
          <a:lstStyle/>
          <a:p>
            <a:pPr marL="0" indent="0">
              <a:buFontTx/>
              <a:buNone/>
            </a:pPr>
            <a:endParaRPr lang="en-US" altLang="x-none" sz="2400" b="1" dirty="0"/>
          </a:p>
          <a:p>
            <a:pPr marL="0" indent="0">
              <a:buFontTx/>
              <a:buNone/>
            </a:pPr>
            <a:endParaRPr lang="en-US" altLang="x-none" sz="2400" b="1" dirty="0"/>
          </a:p>
          <a:p>
            <a:pPr marL="0" indent="0">
              <a:buFontTx/>
              <a:buNone/>
            </a:pPr>
            <a:r>
              <a:rPr lang="en-US" altLang="x-none" sz="2400" b="1" dirty="0"/>
              <a:t>Figure out how to include multiple independent variables </a:t>
            </a:r>
          </a:p>
          <a:p>
            <a:pPr marL="0" indent="0">
              <a:buFontTx/>
              <a:buNone/>
            </a:pPr>
            <a:endParaRPr lang="en-US" altLang="x-none" sz="2000" dirty="0"/>
          </a:p>
          <a:p>
            <a:pPr marL="0" indent="0">
              <a:buFontTx/>
              <a:buNone/>
            </a:pPr>
            <a:r>
              <a:rPr lang="en-US" altLang="x-none" sz="2000" dirty="0"/>
              <a:t>&gt; HP&lt;- Homeowners/Population</a:t>
            </a:r>
          </a:p>
          <a:p>
            <a:pPr marL="0" indent="0">
              <a:buFontTx/>
              <a:buNone/>
            </a:pPr>
            <a:r>
              <a:rPr lang="en-US" altLang="x-none" sz="2000" dirty="0"/>
              <a:t>&gt; PD&lt;-Population/area</a:t>
            </a:r>
          </a:p>
          <a:p>
            <a:pPr marL="0" indent="0">
              <a:buFontTx/>
              <a:buNone/>
            </a:pPr>
            <a:r>
              <a:rPr lang="en-US" altLang="x-none" sz="2000" dirty="0"/>
              <a:t>&gt; mm&lt;-</a:t>
            </a:r>
            <a:r>
              <a:rPr lang="en-US" altLang="x-none" sz="2000" dirty="0" err="1"/>
              <a:t>lm</a:t>
            </a:r>
            <a:r>
              <a:rPr lang="en-US" altLang="x-none" sz="2000" dirty="0"/>
              <a:t>(</a:t>
            </a:r>
            <a:r>
              <a:rPr lang="en-US" altLang="x-none" sz="2000" dirty="0" err="1"/>
              <a:t>Immigrants~Income+Population+HP+PD</a:t>
            </a:r>
            <a:r>
              <a:rPr lang="en-US" altLang="x-none" sz="2000" dirty="0"/>
              <a:t>)</a:t>
            </a:r>
          </a:p>
          <a:p>
            <a:pPr marL="0" indent="0">
              <a:buFontTx/>
              <a:buNone/>
            </a:pPr>
            <a:r>
              <a:rPr lang="en-US" altLang="x-none" sz="2000" dirty="0"/>
              <a:t>&gt; summary(mm)</a:t>
            </a:r>
          </a:p>
          <a:p>
            <a:pPr marL="0" indent="0">
              <a:buFontTx/>
              <a:buNone/>
            </a:pPr>
            <a:endParaRPr lang="en-US" altLang="x-none" sz="2000" dirty="0"/>
          </a:p>
          <a:p>
            <a:pPr marL="0" indent="0">
              <a:buFontTx/>
              <a:buNone/>
            </a:pPr>
            <a:r>
              <a:rPr lang="en-US" altLang="x-none" sz="2000" dirty="0"/>
              <a:t>Call:</a:t>
            </a:r>
          </a:p>
          <a:p>
            <a:pPr marL="0" indent="0">
              <a:buFontTx/>
              <a:buNone/>
            </a:pPr>
            <a:r>
              <a:rPr lang="en-US" altLang="x-none" sz="2000" dirty="0" err="1"/>
              <a:t>lm</a:t>
            </a:r>
            <a:r>
              <a:rPr lang="en-US" altLang="x-none" sz="2000" dirty="0"/>
              <a:t>(formula = Immigrants ~ Income + Population + HP + PD)</a:t>
            </a:r>
          </a:p>
        </p:txBody>
      </p:sp>
      <p:sp>
        <p:nvSpPr>
          <p:cNvPr id="358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B41DC5-3F2C-3542-8A2D-ED413C38DEF2}" type="slidenum">
              <a:rPr lang="en-US" altLang="x-none" sz="1400"/>
              <a:pPr/>
              <a:t>21</a:t>
            </a:fld>
            <a:endParaRPr lang="en-US" altLang="x-none"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x-none"/>
              <a:t>Multi-variate</a:t>
            </a:r>
          </a:p>
        </p:txBody>
      </p:sp>
      <p:sp>
        <p:nvSpPr>
          <p:cNvPr id="37890" name="Content Placeholder 2"/>
          <p:cNvSpPr>
            <a:spLocks noGrp="1"/>
          </p:cNvSpPr>
          <p:nvPr>
            <p:ph idx="1"/>
          </p:nvPr>
        </p:nvSpPr>
        <p:spPr/>
        <p:txBody>
          <a:bodyPr/>
          <a:lstStyle/>
          <a:p>
            <a:pPr marL="0" indent="0">
              <a:buFontTx/>
              <a:buNone/>
            </a:pPr>
            <a:r>
              <a:rPr lang="en-US" altLang="x-none"/>
              <a:t>&gt; cm&lt;-coef(mm)</a:t>
            </a:r>
          </a:p>
          <a:p>
            <a:pPr marL="0" indent="0">
              <a:buFontTx/>
              <a:buNone/>
            </a:pPr>
            <a:r>
              <a:rPr lang="en-US" altLang="x-none"/>
              <a:t>&gt; cm</a:t>
            </a:r>
          </a:p>
          <a:p>
            <a:pPr marL="0" indent="0">
              <a:buFontTx/>
              <a:buNone/>
            </a:pPr>
            <a:r>
              <a:rPr lang="en-US" altLang="x-none" sz="2000"/>
              <a:t> (Intercept)        Income           Population            	hp            	pd </a:t>
            </a:r>
          </a:p>
          <a:p>
            <a:pPr marL="0" indent="0">
              <a:buFontTx/>
              <a:buNone/>
            </a:pPr>
            <a:r>
              <a:rPr lang="en-US" altLang="x-none" sz="2000"/>
              <a:t> 2.454544e+01 -1.130049e-04  5.443904e-05 -6.533818e-02 -1.773908e-01 </a:t>
            </a:r>
          </a:p>
          <a:p>
            <a:pPr marL="0" indent="0">
              <a:buFontTx/>
              <a:buNone/>
            </a:pPr>
            <a:endParaRPr lang="en-US" altLang="x-none" sz="2000">
              <a:solidFill>
                <a:srgbClr val="FF0000"/>
              </a:solidFill>
            </a:endParaRPr>
          </a:p>
          <a:p>
            <a:pPr marL="0" indent="0">
              <a:buFontTx/>
              <a:buNone/>
            </a:pPr>
            <a:endParaRPr lang="en-US" altLang="x-none" sz="2000">
              <a:solidFill>
                <a:srgbClr val="FF0000"/>
              </a:solidFill>
            </a:endParaRPr>
          </a:p>
          <a:p>
            <a:pPr marL="0" indent="0">
              <a:buFontTx/>
              <a:buNone/>
            </a:pPr>
            <a:r>
              <a:rPr lang="en-US" altLang="x-none" sz="2800"/>
              <a:t>These linear model coefficients can be used with the predict.lm function to make predictions for new input variables. E.g. for the likely immigrant % given an income, population, %homeownership and population density</a:t>
            </a:r>
          </a:p>
          <a:p>
            <a:pPr marL="0" indent="0">
              <a:buFontTx/>
              <a:buNone/>
            </a:pPr>
            <a:endParaRPr lang="en-US" altLang="x-none" sz="2800"/>
          </a:p>
          <a:p>
            <a:pPr marL="0" indent="0">
              <a:buFontTx/>
              <a:buNone/>
            </a:pPr>
            <a:r>
              <a:rPr lang="en-US" altLang="x-none" sz="2800"/>
              <a:t>Oh, and you would probably try less variables?</a:t>
            </a:r>
            <a:endParaRPr lang="en-US" altLang="x-none" sz="3600"/>
          </a:p>
        </p:txBody>
      </p:sp>
      <p:sp>
        <p:nvSpPr>
          <p:cNvPr id="378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615D8D-25CC-5A4C-9AF8-4CBE79D58522}" type="slidenum">
              <a:rPr lang="en-US" altLang="x-none" sz="1400"/>
              <a:pPr/>
              <a:t>22</a:t>
            </a:fld>
            <a:endParaRPr lang="en-US" altLang="x-none" sz="1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x-none"/>
              <a:t>When it gets complex…</a:t>
            </a:r>
          </a:p>
        </p:txBody>
      </p:sp>
      <p:sp>
        <p:nvSpPr>
          <p:cNvPr id="38914" name="Content Placeholder 2"/>
          <p:cNvSpPr>
            <a:spLocks noGrp="1"/>
          </p:cNvSpPr>
          <p:nvPr>
            <p:ph idx="1"/>
          </p:nvPr>
        </p:nvSpPr>
        <p:spPr/>
        <p:txBody>
          <a:bodyPr/>
          <a:lstStyle/>
          <a:p>
            <a:endParaRPr lang="en-US" altLang="x-none" dirty="0"/>
          </a:p>
        </p:txBody>
      </p:sp>
      <p:sp>
        <p:nvSpPr>
          <p:cNvPr id="389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5255528-FB19-284D-8F23-D3B3616764A8}" type="slidenum">
              <a:rPr lang="en-US" altLang="x-none" sz="1400"/>
              <a:pPr/>
              <a:t>23</a:t>
            </a:fld>
            <a:endParaRPr lang="en-US" altLang="x-none" sz="1400"/>
          </a:p>
        </p:txBody>
      </p:sp>
      <p:pic>
        <p:nvPicPr>
          <p:cNvPr id="38916" name="Picture 4" descr="knn_regression.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070100"/>
            <a:ext cx="8331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C9997AD-B58B-044A-8B2E-9FABF3141034}" type="slidenum">
              <a:rPr lang="en-US" altLang="x-none" sz="1400"/>
              <a:pPr/>
              <a:t>24</a:t>
            </a:fld>
            <a:endParaRPr lang="en-US" altLang="x-none" sz="1400"/>
          </a:p>
        </p:txBody>
      </p:sp>
      <p:pic>
        <p:nvPicPr>
          <p:cNvPr id="399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x-none"/>
              <a:t>K-nearest neighbors (knn)</a:t>
            </a:r>
          </a:p>
        </p:txBody>
      </p:sp>
      <p:sp>
        <p:nvSpPr>
          <p:cNvPr id="41986" name="Content Placeholder 2"/>
          <p:cNvSpPr>
            <a:spLocks noGrp="1"/>
          </p:cNvSpPr>
          <p:nvPr>
            <p:ph idx="1"/>
          </p:nvPr>
        </p:nvSpPr>
        <p:spPr/>
        <p:txBody>
          <a:bodyPr/>
          <a:lstStyle/>
          <a:p>
            <a:r>
              <a:rPr lang="en-US" altLang="x-none" dirty="0"/>
              <a:t>Can be used in both regression and classification (</a:t>
            </a:r>
            <a:r>
              <a:rPr lang="en-US" altLang="en-US" dirty="0"/>
              <a:t>“</a:t>
            </a:r>
            <a:r>
              <a:rPr lang="en-US" altLang="x-none" dirty="0"/>
              <a:t>non-parametric</a:t>
            </a:r>
            <a:r>
              <a:rPr lang="en-US" altLang="en-US" dirty="0"/>
              <a:t>”</a:t>
            </a:r>
            <a:r>
              <a:rPr lang="en-US" altLang="x-none" dirty="0"/>
              <a:t>)</a:t>
            </a:r>
          </a:p>
          <a:p>
            <a:pPr lvl="1"/>
            <a:r>
              <a:rPr lang="en-US" altLang="x-none" dirty="0"/>
              <a:t>Is supervised, i.e. training set and test set</a:t>
            </a:r>
          </a:p>
          <a:p>
            <a:r>
              <a:rPr lang="en-US" altLang="x-none" sz="2800" dirty="0"/>
              <a:t>KNN is a method for classifying objects based on closest training examples in the feature space.</a:t>
            </a:r>
          </a:p>
          <a:p>
            <a:r>
              <a:rPr lang="en-US" altLang="x-none" sz="2800" b="1" dirty="0"/>
              <a:t>An object is classified by a majority vote of its neighbors. K is always a positive integer</a:t>
            </a:r>
            <a:r>
              <a:rPr lang="en-US" altLang="x-none" sz="2800" dirty="0"/>
              <a:t>. The neighbors are taken from a set of objects for which the correct classification is known.</a:t>
            </a:r>
          </a:p>
          <a:p>
            <a:r>
              <a:rPr lang="en-US" altLang="x-none" sz="2800" dirty="0"/>
              <a:t>It is usual to use the Euclidean distance, though other distance measures such as the Manhattan distance could in principle be used instead.</a:t>
            </a:r>
          </a:p>
          <a:p>
            <a:endParaRPr lang="en-US" altLang="x-none" dirty="0"/>
          </a:p>
        </p:txBody>
      </p:sp>
      <p:sp>
        <p:nvSpPr>
          <p:cNvPr id="419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E8A6D89-2D4F-3748-9D6B-D54725A788D0}" type="slidenum">
              <a:rPr lang="en-US" altLang="x-none" sz="1400"/>
              <a:pPr/>
              <a:t>25</a:t>
            </a:fld>
            <a:endParaRPr lang="en-US" altLang="x-none"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x-none"/>
              <a:t>Algorithm</a:t>
            </a:r>
          </a:p>
        </p:txBody>
      </p:sp>
      <p:sp>
        <p:nvSpPr>
          <p:cNvPr id="44034" name="Content Placeholder 2"/>
          <p:cNvSpPr>
            <a:spLocks noGrp="1"/>
          </p:cNvSpPr>
          <p:nvPr>
            <p:ph idx="1"/>
          </p:nvPr>
        </p:nvSpPr>
        <p:spPr/>
        <p:txBody>
          <a:bodyPr/>
          <a:lstStyle/>
          <a:p>
            <a:r>
              <a:rPr lang="en-US" altLang="x-none" sz="2800" dirty="0"/>
              <a:t>The algorithm on how to compute the K-nearest neighbors is as follows:</a:t>
            </a:r>
          </a:p>
          <a:p>
            <a:pPr lvl="1"/>
            <a:r>
              <a:rPr lang="en-US" altLang="x-none" sz="2400" dirty="0"/>
              <a:t>Determine the parameter K = number of nearest neighbors beforehand. This value </a:t>
            </a:r>
            <a:r>
              <a:rPr lang="en-US" altLang="x-none" sz="2400" b="1" dirty="0"/>
              <a:t>is all up to you</a:t>
            </a:r>
            <a:r>
              <a:rPr lang="en-US" altLang="x-none" sz="2400" dirty="0"/>
              <a:t>.</a:t>
            </a:r>
          </a:p>
          <a:p>
            <a:pPr lvl="1"/>
            <a:r>
              <a:rPr lang="en-US" altLang="x-none" sz="2400" dirty="0"/>
              <a:t>Calculate the distance between the query-instance and all the training samples. You can use </a:t>
            </a:r>
            <a:r>
              <a:rPr lang="en-US" altLang="x-none" sz="2400" b="1" dirty="0"/>
              <a:t>any distance </a:t>
            </a:r>
            <a:r>
              <a:rPr lang="en-US" altLang="x-none" sz="2400" dirty="0"/>
              <a:t>algorithm.</a:t>
            </a:r>
          </a:p>
          <a:p>
            <a:pPr lvl="1"/>
            <a:r>
              <a:rPr lang="en-US" altLang="x-none" sz="2400" dirty="0"/>
              <a:t>Sort the distances for all the training samples and determine the nearest neighbor based on the K-</a:t>
            </a:r>
            <a:r>
              <a:rPr lang="en-US" altLang="x-none" sz="2400" dirty="0" err="1"/>
              <a:t>th</a:t>
            </a:r>
            <a:r>
              <a:rPr lang="en-US" altLang="x-none" sz="2400" dirty="0"/>
              <a:t> minimum distance.</a:t>
            </a:r>
          </a:p>
          <a:p>
            <a:pPr lvl="1"/>
            <a:r>
              <a:rPr lang="en-US" altLang="x-none" sz="2400" dirty="0"/>
              <a:t>Since this is supervised learning, get all the categories of your training data for the sorted value which fall under K.</a:t>
            </a:r>
          </a:p>
          <a:p>
            <a:pPr lvl="1"/>
            <a:r>
              <a:rPr lang="en-US" altLang="x-none" sz="2400" dirty="0"/>
              <a:t>Use the majority of nearest neighbors as the prediction value.</a:t>
            </a:r>
          </a:p>
        </p:txBody>
      </p:sp>
      <p:sp>
        <p:nvSpPr>
          <p:cNvPr id="440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9E33339-730D-3041-AAEC-0AA0501FFEFF}" type="slidenum">
              <a:rPr lang="en-US" altLang="x-none" sz="1400"/>
              <a:pPr/>
              <a:t>26</a:t>
            </a:fld>
            <a:endParaRPr lang="en-US" altLang="x-none"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x-none"/>
              <a:t>Distance metrics</a:t>
            </a:r>
          </a:p>
        </p:txBody>
      </p:sp>
      <p:sp>
        <p:nvSpPr>
          <p:cNvPr id="46082" name="Content Placeholder 2"/>
          <p:cNvSpPr>
            <a:spLocks noGrp="1"/>
          </p:cNvSpPr>
          <p:nvPr>
            <p:ph idx="1"/>
          </p:nvPr>
        </p:nvSpPr>
        <p:spPr/>
        <p:txBody>
          <a:bodyPr/>
          <a:lstStyle/>
          <a:p>
            <a:r>
              <a:rPr lang="en-US" altLang="x-none" sz="2600" b="1"/>
              <a:t>Euclidean</a:t>
            </a:r>
            <a:r>
              <a:rPr lang="en-US" altLang="x-none" sz="2600"/>
              <a:t> distance is the most common use of distance. When people talk about distance, this is what they are referring to. Euclidean distance, or simply 'distance', examines the root of square differences between the coordinates of a pair of objects. This is most generally known as the Pythagorean theorem.</a:t>
            </a:r>
          </a:p>
          <a:p>
            <a:endParaRPr lang="en-US" altLang="x-none" sz="2600"/>
          </a:p>
          <a:p>
            <a:r>
              <a:rPr lang="en-US" altLang="x-none" sz="2600"/>
              <a:t>The </a:t>
            </a:r>
            <a:r>
              <a:rPr lang="en-US" altLang="x-none" sz="2600" b="1"/>
              <a:t>taxicab</a:t>
            </a:r>
            <a:r>
              <a:rPr lang="en-US" altLang="x-none" sz="2600"/>
              <a:t> metric is also known as </a:t>
            </a:r>
            <a:r>
              <a:rPr lang="en-US" altLang="x-none" sz="2600" b="1"/>
              <a:t>rectilinear</a:t>
            </a:r>
            <a:r>
              <a:rPr lang="en-US" altLang="x-none" sz="2600"/>
              <a:t> distance, L1 distance or L1 norm, city block distance, </a:t>
            </a:r>
            <a:r>
              <a:rPr lang="en-US" altLang="x-none" sz="2600" b="1"/>
              <a:t>Manhattan</a:t>
            </a:r>
            <a:r>
              <a:rPr lang="en-US" altLang="x-none" sz="2600"/>
              <a:t> distance, or Manhattan length, with the corresponding variations in the name of the geometry. It represents the distance between points in a city road grid. It examines the absolute differences between the coordinates of a pair of objects.</a:t>
            </a:r>
          </a:p>
        </p:txBody>
      </p:sp>
      <p:sp>
        <p:nvSpPr>
          <p:cNvPr id="460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7ABF88E-0AE6-0E45-B8AE-A48305C7BBE8}" type="slidenum">
              <a:rPr lang="en-US" altLang="x-none" sz="1400"/>
              <a:pPr/>
              <a:t>27</a:t>
            </a:fld>
            <a:endParaRPr lang="en-US" altLang="x-none"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tLang="x-none"/>
              <a:t>More generally</a:t>
            </a:r>
          </a:p>
        </p:txBody>
      </p:sp>
      <p:sp>
        <p:nvSpPr>
          <p:cNvPr id="48130" name="Content Placeholder 2"/>
          <p:cNvSpPr>
            <a:spLocks noGrp="1"/>
          </p:cNvSpPr>
          <p:nvPr>
            <p:ph idx="1"/>
          </p:nvPr>
        </p:nvSpPr>
        <p:spPr/>
        <p:txBody>
          <a:bodyPr/>
          <a:lstStyle/>
          <a:p>
            <a:r>
              <a:rPr lang="en-US" altLang="x-none" sz="2600" dirty="0"/>
              <a:t>The general metric for distance is the </a:t>
            </a:r>
            <a:r>
              <a:rPr lang="en-US" altLang="x-none" sz="2600" b="1" dirty="0" err="1"/>
              <a:t>Minkowski</a:t>
            </a:r>
            <a:r>
              <a:rPr lang="en-US" altLang="x-none" sz="2600" dirty="0"/>
              <a:t> distance. When lambda is equal to 1, it becomes the city block distance, and when lambda is equal to 2, it becomes the Euclidean distance. The special case is when lambda is equal to infinity (taking a limit), where it is considered as the Chebyshev distance. </a:t>
            </a:r>
          </a:p>
          <a:p>
            <a:endParaRPr lang="en-US" altLang="x-none" sz="2600" dirty="0"/>
          </a:p>
          <a:p>
            <a:r>
              <a:rPr lang="en-US" altLang="x-none" sz="2600" b="1" dirty="0"/>
              <a:t>Chebyshev</a:t>
            </a:r>
            <a:r>
              <a:rPr lang="en-US" altLang="x-none" sz="2600" dirty="0"/>
              <a:t> distance is also called the Maximum value distance, defined on a vector space where the distance between two vectors is the greatest of their differences along any coordinate dimension. In other words, it examines the absolute magnitude of the differences between the coordinates of a pair of objects.</a:t>
            </a:r>
          </a:p>
        </p:txBody>
      </p:sp>
      <p:sp>
        <p:nvSpPr>
          <p:cNvPr id="481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11B7745-A539-BC40-AAA6-0A2C19C73801}" type="slidenum">
              <a:rPr lang="en-US" altLang="x-none" sz="1400"/>
              <a:pPr/>
              <a:t>28</a:t>
            </a:fld>
            <a:endParaRPr lang="en-US" altLang="x-none"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x-none"/>
              <a:t>Choice of k?</a:t>
            </a:r>
          </a:p>
        </p:txBody>
      </p:sp>
      <p:sp>
        <p:nvSpPr>
          <p:cNvPr id="50178" name="Content Placeholder 2"/>
          <p:cNvSpPr>
            <a:spLocks noGrp="1"/>
          </p:cNvSpPr>
          <p:nvPr>
            <p:ph idx="1"/>
          </p:nvPr>
        </p:nvSpPr>
        <p:spPr/>
        <p:txBody>
          <a:bodyPr/>
          <a:lstStyle/>
          <a:p>
            <a:r>
              <a:rPr lang="en-US" altLang="x-none"/>
              <a:t>Don</a:t>
            </a:r>
            <a:r>
              <a:rPr lang="en-US" altLang="en-US"/>
              <a:t>’</a:t>
            </a:r>
            <a:r>
              <a:rPr lang="en-US" altLang="x-none"/>
              <a:t>t you hate it when the instructions read: the choice of </a:t>
            </a:r>
            <a:r>
              <a:rPr lang="en-US" altLang="en-US"/>
              <a:t>‘</a:t>
            </a:r>
            <a:r>
              <a:rPr lang="en-US" altLang="x-none"/>
              <a:t>k</a:t>
            </a:r>
            <a:r>
              <a:rPr lang="en-US" altLang="en-US"/>
              <a:t>’</a:t>
            </a:r>
            <a:r>
              <a:rPr lang="en-US" altLang="x-none"/>
              <a:t> is all up to you ??</a:t>
            </a:r>
          </a:p>
          <a:p>
            <a:endParaRPr lang="en-US" altLang="x-none"/>
          </a:p>
          <a:p>
            <a:endParaRPr lang="en-US" altLang="x-none"/>
          </a:p>
          <a:p>
            <a:r>
              <a:rPr lang="en-US" altLang="x-none"/>
              <a:t>Loop over different k, evaluate results…</a:t>
            </a:r>
          </a:p>
        </p:txBody>
      </p:sp>
      <p:sp>
        <p:nvSpPr>
          <p:cNvPr id="501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D1BE6B9-EE91-9F4F-B0B9-B202CC8D2D0F}" type="slidenum">
              <a:rPr lang="en-US" altLang="x-none" sz="1400"/>
              <a:pPr/>
              <a:t>29</a:t>
            </a:fld>
            <a:endParaRPr lang="en-US" altLang="x-none" sz="1400"/>
          </a:p>
        </p:txBody>
      </p:sp>
      <p:pic>
        <p:nvPicPr>
          <p:cNvPr id="501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5725" y="3933825"/>
            <a:ext cx="37465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x-none"/>
              <a:t>Preliminary Data Analysis</a:t>
            </a:r>
          </a:p>
        </p:txBody>
      </p:sp>
      <p:sp>
        <p:nvSpPr>
          <p:cNvPr id="19458" name="Content Placeholder 2"/>
          <p:cNvSpPr>
            <a:spLocks noGrp="1"/>
          </p:cNvSpPr>
          <p:nvPr>
            <p:ph idx="1"/>
          </p:nvPr>
        </p:nvSpPr>
        <p:spPr/>
        <p:txBody>
          <a:bodyPr/>
          <a:lstStyle/>
          <a:p>
            <a:r>
              <a:rPr lang="en-US" altLang="x-none" dirty="0"/>
              <a:t>Relates to the sample v. population</a:t>
            </a:r>
          </a:p>
          <a:p>
            <a:r>
              <a:rPr lang="en-US" altLang="x-none" dirty="0"/>
              <a:t>Also called Exploratory DA</a:t>
            </a:r>
          </a:p>
          <a:p>
            <a:pPr lvl="1"/>
            <a:r>
              <a:rPr lang="en-US" altLang="en-US" dirty="0"/>
              <a:t>“</a:t>
            </a:r>
            <a:r>
              <a:rPr lang="en-US" altLang="x-none" dirty="0"/>
              <a:t>EDA is an attitude, a state of flexibility, a willingness to look for those things that we believe are not there , as well as those we believe will be there</a:t>
            </a:r>
            <a:r>
              <a:rPr lang="en-US" altLang="en-US" dirty="0"/>
              <a:t>”</a:t>
            </a:r>
            <a:r>
              <a:rPr lang="en-US" altLang="x-none" dirty="0"/>
              <a:t> (John Tukey)</a:t>
            </a:r>
          </a:p>
          <a:p>
            <a:r>
              <a:rPr lang="en-US" altLang="x-none" dirty="0"/>
              <a:t>Distribution analysis and comparison, visual </a:t>
            </a:r>
            <a:r>
              <a:rPr lang="en-US" altLang="en-US" dirty="0"/>
              <a:t>‘</a:t>
            </a:r>
            <a:r>
              <a:rPr lang="en-US" altLang="x-none" dirty="0"/>
              <a:t>analysis</a:t>
            </a:r>
            <a:r>
              <a:rPr lang="en-US" altLang="en-US" dirty="0"/>
              <a:t>’</a:t>
            </a:r>
            <a:r>
              <a:rPr lang="en-US" altLang="x-none" dirty="0"/>
              <a:t>, model testing, i.e. pretty much the things you did last lab and will do more of!</a:t>
            </a:r>
          </a:p>
        </p:txBody>
      </p:sp>
      <p:sp>
        <p:nvSpPr>
          <p:cNvPr id="194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965129B-DC70-224F-9A08-7343B6F40762}" type="slidenum">
              <a:rPr lang="en-US" altLang="x-none" sz="1400"/>
              <a:pPr/>
              <a:t>3</a:t>
            </a:fld>
            <a:endParaRPr lang="en-US" altLang="x-none"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x-none"/>
              <a:t>What does </a:t>
            </a:r>
            <a:r>
              <a:rPr lang="en-US" altLang="en-US"/>
              <a:t>“</a:t>
            </a:r>
            <a:r>
              <a:rPr lang="en-US" altLang="x-none"/>
              <a:t>Near</a:t>
            </a:r>
            <a:r>
              <a:rPr lang="en-US" altLang="en-US"/>
              <a:t>”</a:t>
            </a:r>
            <a:r>
              <a:rPr lang="en-US" altLang="x-none"/>
              <a:t> mean…</a:t>
            </a:r>
          </a:p>
        </p:txBody>
      </p:sp>
      <p:sp>
        <p:nvSpPr>
          <p:cNvPr id="52226" name="Content Placeholder 2"/>
          <p:cNvSpPr>
            <a:spLocks noGrp="1"/>
          </p:cNvSpPr>
          <p:nvPr>
            <p:ph idx="1"/>
          </p:nvPr>
        </p:nvSpPr>
        <p:spPr/>
        <p:txBody>
          <a:bodyPr/>
          <a:lstStyle/>
          <a:p>
            <a:r>
              <a:rPr lang="en-US" altLang="x-none"/>
              <a:t>More on this in the next topic but …</a:t>
            </a:r>
          </a:p>
          <a:p>
            <a:endParaRPr lang="en-US" altLang="x-none"/>
          </a:p>
          <a:p>
            <a:endParaRPr lang="en-US" altLang="x-none"/>
          </a:p>
          <a:p>
            <a:endParaRPr lang="en-US" altLang="x-none"/>
          </a:p>
          <a:p>
            <a:pPr lvl="1"/>
            <a:r>
              <a:rPr lang="en-US" altLang="x-none"/>
              <a:t>DISTANCE – and what does that mean</a:t>
            </a:r>
          </a:p>
          <a:p>
            <a:pPr lvl="1"/>
            <a:r>
              <a:rPr lang="en-US" altLang="x-none"/>
              <a:t>RANGE – acceptable, expected?</a:t>
            </a:r>
          </a:p>
          <a:p>
            <a:pPr lvl="1"/>
            <a:r>
              <a:rPr lang="en-US" altLang="x-none"/>
              <a:t>SHAPE – i.e. the form </a:t>
            </a:r>
          </a:p>
        </p:txBody>
      </p:sp>
      <p:sp>
        <p:nvSpPr>
          <p:cNvPr id="522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712601C-B216-E74C-AB10-6049280D823D}" type="slidenum">
              <a:rPr lang="en-US" altLang="x-none" sz="1400"/>
              <a:pPr/>
              <a:t>30</a:t>
            </a:fld>
            <a:endParaRPr lang="en-US" altLang="x-none"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x-none"/>
              <a:t>Training and Testing</a:t>
            </a:r>
          </a:p>
        </p:txBody>
      </p:sp>
      <p:sp>
        <p:nvSpPr>
          <p:cNvPr id="53250" name="Content Placeholder 2"/>
          <p:cNvSpPr>
            <a:spLocks noGrp="1"/>
          </p:cNvSpPr>
          <p:nvPr>
            <p:ph idx="1"/>
          </p:nvPr>
        </p:nvSpPr>
        <p:spPr>
          <a:xfrm>
            <a:off x="152400" y="764704"/>
            <a:ext cx="8763000" cy="5791200"/>
          </a:xfrm>
        </p:spPr>
        <p:txBody>
          <a:bodyPr/>
          <a:lstStyle/>
          <a:p>
            <a:r>
              <a:rPr lang="en-US" altLang="x-none" dirty="0"/>
              <a:t>We are going to do much more on this going forward…</a:t>
            </a:r>
          </a:p>
          <a:p>
            <a:r>
              <a:rPr lang="en-US" altLang="x-none" dirty="0"/>
              <a:t>Regression (un-supervised) – uses </a:t>
            </a:r>
            <a:r>
              <a:rPr lang="en-US" altLang="x-none" dirty="0">
                <a:solidFill>
                  <a:srgbClr val="FF0000"/>
                </a:solidFill>
              </a:rPr>
              <a:t>all</a:t>
            </a:r>
            <a:r>
              <a:rPr lang="en-US" altLang="x-none" dirty="0"/>
              <a:t> the data to </a:t>
            </a:r>
            <a:r>
              <a:rPr lang="en-US" altLang="en-US" dirty="0"/>
              <a:t>‘</a:t>
            </a:r>
            <a:r>
              <a:rPr lang="en-US" altLang="x-none" dirty="0"/>
              <a:t>train</a:t>
            </a:r>
            <a:r>
              <a:rPr lang="en-US" altLang="en-US" dirty="0"/>
              <a:t>’</a:t>
            </a:r>
            <a:r>
              <a:rPr lang="en-US" altLang="x-none" dirty="0"/>
              <a:t> the model, i.e. calculate coefficients</a:t>
            </a:r>
          </a:p>
          <a:p>
            <a:pPr lvl="1"/>
            <a:r>
              <a:rPr lang="en-US" altLang="x-none" dirty="0"/>
              <a:t>Residuals are differences between actual and model for all data</a:t>
            </a:r>
          </a:p>
          <a:p>
            <a:r>
              <a:rPr lang="en-US" altLang="x-none" dirty="0"/>
              <a:t>Supervision means </a:t>
            </a:r>
            <a:r>
              <a:rPr lang="en-US" altLang="x-none" dirty="0">
                <a:solidFill>
                  <a:srgbClr val="FF0000"/>
                </a:solidFill>
              </a:rPr>
              <a:t>not all</a:t>
            </a:r>
            <a:r>
              <a:rPr lang="en-US" altLang="x-none" dirty="0"/>
              <a:t> the data is used to train because you want to test on the untrained set (before you predict for new values)</a:t>
            </a:r>
          </a:p>
          <a:p>
            <a:pPr lvl="1"/>
            <a:r>
              <a:rPr lang="en-US" altLang="x-none" dirty="0"/>
              <a:t>What is the </a:t>
            </a:r>
            <a:r>
              <a:rPr lang="en-US" altLang="en-US" dirty="0"/>
              <a:t>‘</a:t>
            </a:r>
            <a:r>
              <a:rPr lang="en-US" altLang="x-none" dirty="0"/>
              <a:t>sampling</a:t>
            </a:r>
            <a:r>
              <a:rPr lang="en-US" altLang="en-US" dirty="0"/>
              <a:t>’</a:t>
            </a:r>
            <a:r>
              <a:rPr lang="en-US" altLang="x-none" dirty="0"/>
              <a:t> strategy for training? </a:t>
            </a:r>
          </a:p>
        </p:txBody>
      </p:sp>
      <p:sp>
        <p:nvSpPr>
          <p:cNvPr id="532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AF59F75-70BC-AC45-B076-F31A7C3B7ED8}" type="slidenum">
              <a:rPr lang="en-US" altLang="x-none" sz="1400"/>
              <a:pPr/>
              <a:t>31</a:t>
            </a:fld>
            <a:endParaRPr lang="en-US" altLang="x-none"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x-none"/>
              <a:t>Summing up </a:t>
            </a:r>
            <a:r>
              <a:rPr lang="en-US" altLang="en-US"/>
              <a:t>‘</a:t>
            </a:r>
            <a:r>
              <a:rPr lang="en-US" altLang="ja-JP"/>
              <a:t>knn</a:t>
            </a:r>
            <a:r>
              <a:rPr lang="en-US" altLang="en-US"/>
              <a:t>’</a:t>
            </a:r>
            <a:endParaRPr lang="en-US" altLang="x-none"/>
          </a:p>
        </p:txBody>
      </p:sp>
      <p:sp>
        <p:nvSpPr>
          <p:cNvPr id="54274" name="Content Placeholder 2"/>
          <p:cNvSpPr>
            <a:spLocks noGrp="1"/>
          </p:cNvSpPr>
          <p:nvPr>
            <p:ph idx="1"/>
          </p:nvPr>
        </p:nvSpPr>
        <p:spPr>
          <a:xfrm>
            <a:off x="152400" y="692150"/>
            <a:ext cx="8763000" cy="5791200"/>
          </a:xfrm>
        </p:spPr>
        <p:txBody>
          <a:bodyPr/>
          <a:lstStyle/>
          <a:p>
            <a:r>
              <a:rPr lang="en-US" altLang="x-none" sz="2800"/>
              <a:t>Advantages</a:t>
            </a:r>
          </a:p>
          <a:p>
            <a:pPr lvl="1"/>
            <a:r>
              <a:rPr lang="en-US" altLang="x-none" sz="2400"/>
              <a:t>Robust to noisy training data (especially if we use inverse square of weighted distance as the </a:t>
            </a:r>
            <a:r>
              <a:rPr lang="en-US" altLang="en-US" sz="2400"/>
              <a:t>“</a:t>
            </a:r>
            <a:r>
              <a:rPr lang="en-US" altLang="x-none" sz="2400"/>
              <a:t>distance</a:t>
            </a:r>
            <a:r>
              <a:rPr lang="en-US" altLang="en-US" sz="2400"/>
              <a:t>”</a:t>
            </a:r>
            <a:r>
              <a:rPr lang="en-US" altLang="x-none" sz="2400"/>
              <a:t>)</a:t>
            </a:r>
          </a:p>
          <a:p>
            <a:pPr lvl="1"/>
            <a:r>
              <a:rPr lang="en-US" altLang="x-none" sz="2400"/>
              <a:t>Effective if the training data is large</a:t>
            </a:r>
          </a:p>
          <a:p>
            <a:r>
              <a:rPr lang="en-US" altLang="x-none" sz="2800"/>
              <a:t>Disadvantages</a:t>
            </a:r>
          </a:p>
          <a:p>
            <a:pPr lvl="1"/>
            <a:r>
              <a:rPr lang="en-US" altLang="x-none" sz="2400"/>
              <a:t>Need to determine value of parameter K (number of nearest neighbors)</a:t>
            </a:r>
          </a:p>
          <a:p>
            <a:pPr lvl="1"/>
            <a:r>
              <a:rPr lang="en-US" altLang="x-none" sz="2400"/>
              <a:t>Distance based learning is not clear which type of distance to use and which attribute to use to produce the best results. Shall we use all attributes or certain attributes only?</a:t>
            </a:r>
          </a:p>
          <a:p>
            <a:pPr lvl="1"/>
            <a:r>
              <a:rPr lang="en-US" altLang="x-none" sz="2400"/>
              <a:t>Computation cost is quite high because we need to compute distance of each query instance to all training samples. Some indexing (e.g. K-D tree) may reduce this computational cost.</a:t>
            </a:r>
          </a:p>
        </p:txBody>
      </p:sp>
      <p:sp>
        <p:nvSpPr>
          <p:cNvPr id="542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B968671-6893-F04F-8AE3-E44F62C1508D}" type="slidenum">
              <a:rPr lang="en-US" altLang="x-none" sz="1400"/>
              <a:pPr/>
              <a:t>32</a:t>
            </a:fld>
            <a:endParaRPr lang="en-US" altLang="x-none"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tLang="x-none"/>
              <a:t>K-means</a:t>
            </a:r>
          </a:p>
        </p:txBody>
      </p:sp>
      <p:sp>
        <p:nvSpPr>
          <p:cNvPr id="3" name="Content Placeholder 2"/>
          <p:cNvSpPr>
            <a:spLocks noGrp="1"/>
          </p:cNvSpPr>
          <p:nvPr>
            <p:ph idx="1"/>
          </p:nvPr>
        </p:nvSpPr>
        <p:spPr/>
        <p:txBody>
          <a:bodyPr/>
          <a:lstStyle/>
          <a:p>
            <a:pPr>
              <a:defRPr/>
            </a:pPr>
            <a:r>
              <a:rPr lang="en-US" dirty="0"/>
              <a:t>Unsupervised classification, i.e. no classes known beforehand</a:t>
            </a:r>
          </a:p>
          <a:p>
            <a:pPr>
              <a:defRPr/>
            </a:pPr>
            <a:endParaRPr lang="en-US" dirty="0"/>
          </a:p>
          <a:p>
            <a:pPr>
              <a:defRPr/>
            </a:pPr>
            <a:r>
              <a:rPr lang="en-US" dirty="0"/>
              <a:t>Types:</a:t>
            </a:r>
          </a:p>
          <a:p>
            <a:pPr marL="933450" lvl="1" indent="-533400">
              <a:lnSpc>
                <a:spcPct val="90000"/>
              </a:lnSpc>
              <a:defRPr/>
            </a:pPr>
            <a:r>
              <a:rPr lang="en-US" u="sng" dirty="0"/>
              <a:t>Hierarchical</a:t>
            </a:r>
            <a:r>
              <a:rPr lang="en-US" dirty="0"/>
              <a:t>: Successively determine new clusters from previously determined clusters (parent/child clusters).</a:t>
            </a:r>
          </a:p>
          <a:p>
            <a:pPr marL="933450" lvl="1" indent="-533400">
              <a:lnSpc>
                <a:spcPct val="90000"/>
              </a:lnSpc>
              <a:buFont typeface="Wingdings" charset="0"/>
              <a:buNone/>
              <a:defRPr/>
            </a:pPr>
            <a:endParaRPr lang="en-US" dirty="0"/>
          </a:p>
          <a:p>
            <a:pPr marL="933450" lvl="1" indent="-533400">
              <a:lnSpc>
                <a:spcPct val="90000"/>
              </a:lnSpc>
              <a:defRPr/>
            </a:pPr>
            <a:r>
              <a:rPr lang="en-US" u="sng" dirty="0" err="1"/>
              <a:t>Partitional</a:t>
            </a:r>
            <a:r>
              <a:rPr lang="en-US" dirty="0"/>
              <a:t>: Establish all clusters at once, at the same level.</a:t>
            </a:r>
          </a:p>
          <a:p>
            <a:pPr marL="0" indent="0">
              <a:buFontTx/>
              <a:buNone/>
              <a:defRPr/>
            </a:pPr>
            <a:endParaRPr lang="en-US" dirty="0"/>
          </a:p>
        </p:txBody>
      </p:sp>
      <p:sp>
        <p:nvSpPr>
          <p:cNvPr id="563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31D8D7B-9CC8-094A-B0B3-01963C935FB7}" type="slidenum">
              <a:rPr lang="en-US" altLang="x-none" sz="1400"/>
              <a:pPr/>
              <a:t>33</a:t>
            </a:fld>
            <a:endParaRPr lang="en-US" altLang="x-none"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381000"/>
            <a:ext cx="8229600" cy="990600"/>
          </a:xfrm>
        </p:spPr>
        <p:txBody>
          <a:bodyPr/>
          <a:lstStyle/>
          <a:p>
            <a:r>
              <a:rPr lang="en-US" altLang="x-none"/>
              <a:t>Distance Measure</a:t>
            </a:r>
          </a:p>
        </p:txBody>
      </p:sp>
      <p:sp>
        <p:nvSpPr>
          <p:cNvPr id="57346" name="Rectangle 3"/>
          <p:cNvSpPr>
            <a:spLocks noGrp="1" noChangeArrowheads="1"/>
          </p:cNvSpPr>
          <p:nvPr>
            <p:ph type="body" idx="1"/>
          </p:nvPr>
        </p:nvSpPr>
        <p:spPr>
          <a:xfrm>
            <a:off x="457200" y="1219200"/>
            <a:ext cx="8229600" cy="2590800"/>
          </a:xfrm>
        </p:spPr>
        <p:txBody>
          <a:bodyPr/>
          <a:lstStyle/>
          <a:p>
            <a:pPr>
              <a:lnSpc>
                <a:spcPct val="90000"/>
              </a:lnSpc>
            </a:pPr>
            <a:r>
              <a:rPr lang="en-US" altLang="x-none"/>
              <a:t>Clustering is about finding </a:t>
            </a:r>
            <a:r>
              <a:rPr lang="ja-JP" altLang="en-US"/>
              <a:t>“</a:t>
            </a:r>
            <a:r>
              <a:rPr lang="en-US" altLang="ja-JP">
                <a:solidFill>
                  <a:srgbClr val="FF0000"/>
                </a:solidFill>
              </a:rPr>
              <a:t>similarity</a:t>
            </a:r>
            <a:r>
              <a:rPr lang="ja-JP" altLang="en-US"/>
              <a:t>”</a:t>
            </a:r>
            <a:r>
              <a:rPr lang="en-US" altLang="ja-JP"/>
              <a:t>.</a:t>
            </a:r>
          </a:p>
          <a:p>
            <a:pPr>
              <a:lnSpc>
                <a:spcPct val="90000"/>
              </a:lnSpc>
            </a:pPr>
            <a:r>
              <a:rPr lang="en-US" altLang="x-none"/>
              <a:t>To find how similar two objects are, one needs a </a:t>
            </a:r>
            <a:r>
              <a:rPr lang="en-US" altLang="en-US"/>
              <a:t>“</a:t>
            </a:r>
            <a:r>
              <a:rPr lang="en-US" altLang="ja-JP">
                <a:solidFill>
                  <a:srgbClr val="FF0000"/>
                </a:solidFill>
              </a:rPr>
              <a:t>distance</a:t>
            </a:r>
            <a:r>
              <a:rPr lang="en-US" altLang="en-US"/>
              <a:t>”</a:t>
            </a:r>
            <a:r>
              <a:rPr lang="en-US" altLang="ja-JP"/>
              <a:t> measure.</a:t>
            </a:r>
          </a:p>
          <a:p>
            <a:pPr>
              <a:lnSpc>
                <a:spcPct val="90000"/>
              </a:lnSpc>
            </a:pPr>
            <a:r>
              <a:rPr lang="en-US" altLang="x-none"/>
              <a:t>Similar objects (same cluster) should be close to one another (short distance).</a:t>
            </a:r>
          </a:p>
          <a:p>
            <a:pPr>
              <a:lnSpc>
                <a:spcPct val="90000"/>
              </a:lnSpc>
              <a:buFont typeface="Wingdings" charset="2"/>
              <a:buNone/>
            </a:pPr>
            <a:endParaRPr lang="en-US" altLang="x-none"/>
          </a:p>
          <a:p>
            <a:pPr>
              <a:lnSpc>
                <a:spcPct val="90000"/>
              </a:lnSpc>
            </a:pPr>
            <a:endParaRPr lang="en-US" altLang="x-none"/>
          </a:p>
        </p:txBody>
      </p:sp>
      <p:pic>
        <p:nvPicPr>
          <p:cNvPr id="57347" name="Picture 4" descr="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0960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ltLang="x-none"/>
              <a:t>Distance Measure</a:t>
            </a:r>
          </a:p>
        </p:txBody>
      </p:sp>
      <p:sp>
        <p:nvSpPr>
          <p:cNvPr id="58370" name="Rectangle 3"/>
          <p:cNvSpPr>
            <a:spLocks noGrp="1" noChangeArrowheads="1"/>
          </p:cNvSpPr>
          <p:nvPr>
            <p:ph type="body" idx="1"/>
          </p:nvPr>
        </p:nvSpPr>
        <p:spPr/>
        <p:txBody>
          <a:bodyPr/>
          <a:lstStyle/>
          <a:p>
            <a:r>
              <a:rPr lang="en-US" altLang="x-none"/>
              <a:t>Many ways to define distance measure. </a:t>
            </a:r>
          </a:p>
          <a:p>
            <a:r>
              <a:rPr lang="en-US" altLang="x-none"/>
              <a:t>Some elements may be close according to one distance measure and further away according to another.</a:t>
            </a:r>
          </a:p>
          <a:p>
            <a:r>
              <a:rPr lang="en-US" altLang="x-none"/>
              <a:t>Select a good distance measure is an important step in clustering.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457200" y="304800"/>
            <a:ext cx="8229600" cy="838200"/>
          </a:xfrm>
        </p:spPr>
        <p:txBody>
          <a:bodyPr/>
          <a:lstStyle/>
          <a:p>
            <a:r>
              <a:rPr lang="en-US" altLang="x-none"/>
              <a:t>K-Means Clustering</a:t>
            </a:r>
          </a:p>
        </p:txBody>
      </p:sp>
      <p:sp>
        <p:nvSpPr>
          <p:cNvPr id="60418" name="Rectangle 3"/>
          <p:cNvSpPr>
            <a:spLocks noGrp="1" noChangeArrowheads="1"/>
          </p:cNvSpPr>
          <p:nvPr>
            <p:ph type="body" idx="1"/>
          </p:nvPr>
        </p:nvSpPr>
        <p:spPr>
          <a:xfrm>
            <a:off x="228600" y="1066800"/>
            <a:ext cx="8458200" cy="5029200"/>
          </a:xfrm>
        </p:spPr>
        <p:txBody>
          <a:bodyPr/>
          <a:lstStyle/>
          <a:p>
            <a:r>
              <a:rPr lang="en-US" altLang="x-none" sz="2800"/>
              <a:t>Separate the objects (data points) into K clusters. </a:t>
            </a:r>
          </a:p>
          <a:p>
            <a:r>
              <a:rPr lang="en-US" altLang="x-none" sz="2800"/>
              <a:t>Cluster center (centroid) = the average of all the data points in the cluster.</a:t>
            </a:r>
          </a:p>
          <a:p>
            <a:r>
              <a:rPr lang="en-US" altLang="x-none" sz="2800"/>
              <a:t>Assigns each data point to the cluster whose centroid is nearest (using distance function.) </a:t>
            </a:r>
          </a:p>
        </p:txBody>
      </p:sp>
      <p:pic>
        <p:nvPicPr>
          <p:cNvPr id="60419" name="Picture 7" descr="GIW03P151_fig0001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505200"/>
            <a:ext cx="495300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altLang="x-none"/>
              <a:t>K-Means Algorithm</a:t>
            </a:r>
          </a:p>
        </p:txBody>
      </p:sp>
      <p:sp>
        <p:nvSpPr>
          <p:cNvPr id="61442" name="Rectangle 3"/>
          <p:cNvSpPr>
            <a:spLocks noGrp="1" noChangeArrowheads="1"/>
          </p:cNvSpPr>
          <p:nvPr>
            <p:ph type="body" idx="1"/>
          </p:nvPr>
        </p:nvSpPr>
        <p:spPr>
          <a:xfrm>
            <a:off x="457200" y="1828800"/>
            <a:ext cx="8229600" cy="4267200"/>
          </a:xfrm>
        </p:spPr>
        <p:txBody>
          <a:bodyPr/>
          <a:lstStyle/>
          <a:p>
            <a:pPr marL="381000" indent="-381000">
              <a:lnSpc>
                <a:spcPct val="80000"/>
              </a:lnSpc>
              <a:buClr>
                <a:srgbClr val="FF3300"/>
              </a:buClr>
              <a:buFont typeface="Wingdings" charset="2"/>
              <a:buAutoNum type="arabicPeriod"/>
            </a:pPr>
            <a:r>
              <a:rPr lang="en-US" altLang="x-none" sz="2800"/>
              <a:t>Place K points into the space of the objects being clustered. They represent the initial group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Assign each object to the group that has the closest centroid.</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Recalculate the positions of the K centroids.</a:t>
            </a:r>
            <a:br>
              <a:rPr lang="en-US" altLang="x-none" sz="2800"/>
            </a:br>
            <a:endParaRPr lang="en-US" altLang="x-none" sz="2800"/>
          </a:p>
          <a:p>
            <a:pPr marL="381000" indent="-381000">
              <a:lnSpc>
                <a:spcPct val="80000"/>
              </a:lnSpc>
              <a:buClr>
                <a:srgbClr val="FF3300"/>
              </a:buClr>
              <a:buFont typeface="Wingdings" charset="2"/>
              <a:buAutoNum type="arabicPeriod"/>
            </a:pPr>
            <a:r>
              <a:rPr lang="en-US" altLang="x-none" sz="2800"/>
              <a:t>Repeat Steps 2 &amp; 3 until the group centroids no longer move.</a:t>
            </a:r>
            <a:r>
              <a:rPr lang="en-US" altLang="x-none" sz="240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57200" y="381000"/>
            <a:ext cx="2971800" cy="5943600"/>
          </a:xfrm>
        </p:spPr>
        <p:txBody>
          <a:bodyPr/>
          <a:lstStyle/>
          <a:p>
            <a:r>
              <a:rPr lang="en-US" altLang="x-none"/>
              <a:t>K-Means Algorithm:</a:t>
            </a:r>
            <a:br>
              <a:rPr lang="en-US" altLang="x-none"/>
            </a:br>
            <a:r>
              <a:rPr lang="en-US" altLang="x-none"/>
              <a:t>Example Output</a:t>
            </a:r>
          </a:p>
        </p:txBody>
      </p:sp>
      <p:pic>
        <p:nvPicPr>
          <p:cNvPr id="62466" name="Picture 5" descr="test12_clusters_eq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
            <a:ext cx="51435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tLang="x-none"/>
              <a:t>Describe v. Predict</a:t>
            </a:r>
          </a:p>
        </p:txBody>
      </p:sp>
      <p:sp>
        <p:nvSpPr>
          <p:cNvPr id="6349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FBC81FC5-BB55-9947-A4C1-146D7346D1E0}" type="slidenum">
              <a:rPr lang="en-US" altLang="x-none" sz="1050"/>
              <a:pPr/>
              <a:t>39</a:t>
            </a:fld>
            <a:endParaRPr lang="en-US" altLang="x-none" sz="1050"/>
          </a:p>
        </p:txBody>
      </p:sp>
      <p:pic>
        <p:nvPicPr>
          <p:cNvPr id="63491"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62000"/>
            <a:ext cx="6627439" cy="504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30DA378-9DCC-5E4E-96A0-21566D2CD851}"/>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05780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x-none"/>
              <a:t>Models</a:t>
            </a:r>
          </a:p>
        </p:txBody>
      </p:sp>
      <p:sp>
        <p:nvSpPr>
          <p:cNvPr id="20482" name="Content Placeholder 2"/>
          <p:cNvSpPr>
            <a:spLocks noGrp="1"/>
          </p:cNvSpPr>
          <p:nvPr>
            <p:ph idx="1"/>
          </p:nvPr>
        </p:nvSpPr>
        <p:spPr/>
        <p:txBody>
          <a:bodyPr/>
          <a:lstStyle/>
          <a:p>
            <a:r>
              <a:rPr lang="en-US" altLang="x-none" dirty="0"/>
              <a:t>Assumptions are often used when considering models, e.g. as being representative of the </a:t>
            </a:r>
            <a:r>
              <a:rPr lang="en-US" altLang="x-none" i="1" dirty="0"/>
              <a:t>population </a:t>
            </a:r>
            <a:r>
              <a:rPr lang="en-US" altLang="x-none" dirty="0"/>
              <a:t>– since they are so often derived from a </a:t>
            </a:r>
            <a:r>
              <a:rPr lang="en-US" altLang="x-none" i="1" dirty="0"/>
              <a:t>sample</a:t>
            </a:r>
            <a:r>
              <a:rPr lang="en-US" altLang="x-none" dirty="0"/>
              <a:t> – this should be starting to make sense (a bit)</a:t>
            </a:r>
          </a:p>
          <a:p>
            <a:r>
              <a:rPr lang="en-US" altLang="x-none" dirty="0"/>
              <a:t>Two key topics:</a:t>
            </a:r>
          </a:p>
          <a:p>
            <a:pPr lvl="1"/>
            <a:r>
              <a:rPr lang="en-US" altLang="x-none" dirty="0"/>
              <a:t>N=all and the open world assumption</a:t>
            </a:r>
          </a:p>
          <a:p>
            <a:pPr lvl="1"/>
            <a:r>
              <a:rPr lang="en-US" altLang="x-none" dirty="0"/>
              <a:t>Model of the thing of interest </a:t>
            </a:r>
            <a:r>
              <a:rPr lang="en-US" altLang="x-none" i="1" dirty="0"/>
              <a:t>versus</a:t>
            </a:r>
            <a:r>
              <a:rPr lang="en-US" altLang="x-none" dirty="0"/>
              <a:t> model of the data (data model; structural form)</a:t>
            </a:r>
          </a:p>
          <a:p>
            <a:r>
              <a:rPr lang="en-US" altLang="en-US" dirty="0"/>
              <a:t>“</a:t>
            </a:r>
            <a:r>
              <a:rPr lang="en-US" altLang="x-none" dirty="0"/>
              <a:t>All models are wrong but some are useful</a:t>
            </a:r>
            <a:r>
              <a:rPr lang="en-US" altLang="en-US" dirty="0"/>
              <a:t>”</a:t>
            </a:r>
            <a:r>
              <a:rPr lang="en-US" altLang="x-none" dirty="0"/>
              <a:t> </a:t>
            </a:r>
            <a:r>
              <a:rPr lang="en-US" altLang="x-none" sz="2400" dirty="0"/>
              <a:t>(</a:t>
            </a:r>
            <a:r>
              <a:rPr lang="en-US" altLang="x-none" sz="2400" i="1" dirty="0"/>
              <a:t>generally attributed to the statistician </a:t>
            </a:r>
            <a:r>
              <a:rPr lang="en-US" altLang="x-none" sz="2400" dirty="0"/>
              <a:t>~ </a:t>
            </a:r>
            <a:r>
              <a:rPr lang="en-US" altLang="x-none" sz="2400" i="1" dirty="0"/>
              <a:t>George Box</a:t>
            </a:r>
            <a:r>
              <a:rPr lang="en-US" altLang="x-none" sz="2400" dirty="0"/>
              <a:t>)</a:t>
            </a:r>
          </a:p>
        </p:txBody>
      </p:sp>
      <p:sp>
        <p:nvSpPr>
          <p:cNvPr id="20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0CC0831-0C84-0E49-B7BC-FB0E19C5ABFA}" type="slidenum">
              <a:rPr lang="en-US" altLang="x-none" sz="1400"/>
              <a:pPr/>
              <a:t>4</a:t>
            </a:fld>
            <a:endParaRPr lang="en-US" altLang="x-none" sz="1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x-none"/>
              <a:t>K-means</a:t>
            </a:r>
          </a:p>
        </p:txBody>
      </p:sp>
      <p:sp>
        <p:nvSpPr>
          <p:cNvPr id="64514" name="Content Placeholder 2"/>
          <p:cNvSpPr>
            <a:spLocks noGrp="1"/>
          </p:cNvSpPr>
          <p:nvPr>
            <p:ph idx="1"/>
          </p:nvPr>
        </p:nvSpPr>
        <p:spPr/>
        <p:txBody>
          <a:bodyPr>
            <a:normAutofit fontScale="92500" lnSpcReduction="10000"/>
          </a:bodyPr>
          <a:lstStyle/>
          <a:p>
            <a:pPr marL="0" indent="0">
              <a:buNone/>
            </a:pPr>
            <a:r>
              <a:rPr lang="en-US" altLang="x-none"/>
              <a:t>"Age","Gender","Impressions","Clicks","Signed_In"</a:t>
            </a:r>
          </a:p>
          <a:p>
            <a:pPr marL="0" indent="0">
              <a:buNone/>
            </a:pPr>
            <a:r>
              <a:rPr lang="en-US" altLang="x-none"/>
              <a:t>36,0,3,0,1</a:t>
            </a:r>
          </a:p>
          <a:p>
            <a:pPr marL="0" indent="0">
              <a:buNone/>
            </a:pPr>
            <a:r>
              <a:rPr lang="en-US" altLang="x-none"/>
              <a:t>73,1,3,0,1</a:t>
            </a:r>
          </a:p>
          <a:p>
            <a:pPr marL="0" indent="0">
              <a:buNone/>
            </a:pPr>
            <a:r>
              <a:rPr lang="en-US" altLang="x-none"/>
              <a:t>30,0,3,0,1</a:t>
            </a:r>
          </a:p>
          <a:p>
            <a:pPr marL="0" indent="0">
              <a:buNone/>
            </a:pPr>
            <a:r>
              <a:rPr lang="en-US" altLang="x-none"/>
              <a:t>49,1,3,0,1</a:t>
            </a:r>
          </a:p>
          <a:p>
            <a:pPr marL="0" indent="0">
              <a:buNone/>
            </a:pPr>
            <a:r>
              <a:rPr lang="en-US" altLang="x-none"/>
              <a:t>47,1,11,0,1</a:t>
            </a:r>
          </a:p>
          <a:p>
            <a:pPr marL="0" indent="0">
              <a:buNone/>
            </a:pPr>
            <a:r>
              <a:rPr lang="en-US" altLang="x-none"/>
              <a:t>47,0,11,1,1 </a:t>
            </a:r>
          </a:p>
          <a:p>
            <a:pPr marL="0" indent="0">
              <a:buNone/>
            </a:pPr>
            <a:r>
              <a:rPr lang="en-US" altLang="x-none"/>
              <a:t>(nyt datasets)</a:t>
            </a:r>
          </a:p>
          <a:p>
            <a:pPr marL="0" indent="0">
              <a:buNone/>
            </a:pPr>
            <a:r>
              <a:rPr lang="en-US" altLang="x-none"/>
              <a:t>Model e.g.: If Age&lt;45 and Impressions &gt;5 then Gender=female (0)</a:t>
            </a:r>
          </a:p>
          <a:p>
            <a:pPr marL="0" indent="0">
              <a:buNone/>
            </a:pPr>
            <a:r>
              <a:rPr lang="en-US" altLang="x-none"/>
              <a:t>Age ranges? 41-45, 46-50, etc?</a:t>
            </a:r>
          </a:p>
        </p:txBody>
      </p:sp>
      <p:sp>
        <p:nvSpPr>
          <p:cNvPr id="64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38402164-2041-3A4E-8501-7F84A24C0F8B}" type="slidenum">
              <a:rPr lang="en-US" altLang="x-none" sz="1050"/>
              <a:pPr/>
              <a:t>40</a:t>
            </a:fld>
            <a:endParaRPr lang="en-US" altLang="x-none" sz="1050"/>
          </a:p>
        </p:txBody>
      </p:sp>
    </p:spTree>
    <p:extLst>
      <p:ext uri="{BB962C8B-B14F-4D97-AF65-F5344CB8AC3E}">
        <p14:creationId xmlns:p14="http://schemas.microsoft.com/office/powerpoint/2010/main" val="2779110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x-none"/>
              <a:t>Decision tree classifier</a:t>
            </a:r>
          </a:p>
        </p:txBody>
      </p:sp>
      <p:sp>
        <p:nvSpPr>
          <p:cNvPr id="6553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10A2CBFC-8A9E-2245-84BA-8517350D62D6}" type="slidenum">
              <a:rPr lang="en-US" altLang="x-none" sz="1050"/>
              <a:pPr/>
              <a:t>41</a:t>
            </a:fld>
            <a:endParaRPr lang="en-US" altLang="x-none" sz="1050"/>
          </a:p>
        </p:txBody>
      </p:sp>
      <p:pic>
        <p:nvPicPr>
          <p:cNvPr id="65539" name="Picture 3" descr="decision_tre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679" y="1052736"/>
            <a:ext cx="6954625" cy="456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BB9F2F3-6FB8-904A-AD21-4550E3748DD6}"/>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8282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ltLang="x-none"/>
              <a:t>Predict = Decide</a:t>
            </a:r>
          </a:p>
        </p:txBody>
      </p:sp>
      <p:sp>
        <p:nvSpPr>
          <p:cNvPr id="66562"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tx1"/>
                </a:solidFill>
                <a:latin typeface="Arial" charset="0"/>
                <a:ea typeface="ＭＳ Ｐゴシック" charset="-128"/>
              </a:defRPr>
            </a:lvl1pPr>
            <a:lvl2pPr marL="557213" indent="-214313">
              <a:defRPr sz="1800">
                <a:solidFill>
                  <a:schemeClr val="tx1"/>
                </a:solidFill>
                <a:latin typeface="Arial" charset="0"/>
                <a:ea typeface="ＭＳ Ｐゴシック" charset="-128"/>
              </a:defRPr>
            </a:lvl2pPr>
            <a:lvl3pPr marL="857250" indent="-171450">
              <a:defRPr sz="1800">
                <a:solidFill>
                  <a:schemeClr val="tx1"/>
                </a:solidFill>
                <a:latin typeface="Arial" charset="0"/>
                <a:ea typeface="ＭＳ Ｐゴシック" charset="-128"/>
              </a:defRPr>
            </a:lvl3pPr>
            <a:lvl4pPr marL="1200150" indent="-171450">
              <a:defRPr sz="1800">
                <a:solidFill>
                  <a:schemeClr val="tx1"/>
                </a:solidFill>
                <a:latin typeface="Arial" charset="0"/>
                <a:ea typeface="ＭＳ Ｐゴシック" charset="-128"/>
              </a:defRPr>
            </a:lvl4pPr>
            <a:lvl5pPr marL="1543050" indent="-171450">
              <a:defRPr sz="1800">
                <a:solidFill>
                  <a:schemeClr val="tx1"/>
                </a:solidFill>
                <a:latin typeface="Arial" charset="0"/>
                <a:ea typeface="ＭＳ Ｐゴシック" charset="-128"/>
              </a:defRPr>
            </a:lvl5pPr>
            <a:lvl6pPr marL="1885950" indent="-171450" eaLnBrk="0" fontAlgn="base" hangingPunct="0">
              <a:spcBef>
                <a:spcPct val="0"/>
              </a:spcBef>
              <a:spcAft>
                <a:spcPct val="0"/>
              </a:spcAft>
              <a:defRPr sz="1800">
                <a:solidFill>
                  <a:schemeClr val="tx1"/>
                </a:solidFill>
                <a:latin typeface="Arial" charset="0"/>
                <a:ea typeface="ＭＳ Ｐゴシック" charset="-128"/>
              </a:defRPr>
            </a:lvl6pPr>
            <a:lvl7pPr marL="2228850" indent="-171450" eaLnBrk="0" fontAlgn="base" hangingPunct="0">
              <a:spcBef>
                <a:spcPct val="0"/>
              </a:spcBef>
              <a:spcAft>
                <a:spcPct val="0"/>
              </a:spcAft>
              <a:defRPr sz="1800">
                <a:solidFill>
                  <a:schemeClr val="tx1"/>
                </a:solidFill>
                <a:latin typeface="Arial" charset="0"/>
                <a:ea typeface="ＭＳ Ｐゴシック" charset="-128"/>
              </a:defRPr>
            </a:lvl7pPr>
            <a:lvl8pPr marL="2571750" indent="-171450" eaLnBrk="0" fontAlgn="base" hangingPunct="0">
              <a:spcBef>
                <a:spcPct val="0"/>
              </a:spcBef>
              <a:spcAft>
                <a:spcPct val="0"/>
              </a:spcAft>
              <a:defRPr sz="1800">
                <a:solidFill>
                  <a:schemeClr val="tx1"/>
                </a:solidFill>
                <a:latin typeface="Arial" charset="0"/>
                <a:ea typeface="ＭＳ Ｐゴシック" charset="-128"/>
              </a:defRPr>
            </a:lvl8pPr>
            <a:lvl9pPr marL="2914650" indent="-171450" eaLnBrk="0" fontAlgn="base" hangingPunct="0">
              <a:spcBef>
                <a:spcPct val="0"/>
              </a:spcBef>
              <a:spcAft>
                <a:spcPct val="0"/>
              </a:spcAft>
              <a:defRPr sz="1800">
                <a:solidFill>
                  <a:schemeClr val="tx1"/>
                </a:solidFill>
                <a:latin typeface="Arial" charset="0"/>
                <a:ea typeface="ＭＳ Ｐゴシック" charset="-128"/>
              </a:defRPr>
            </a:lvl9pPr>
          </a:lstStyle>
          <a:p>
            <a:fld id="{2F4A15EE-10D1-694F-8B8A-FDA0A12DC6B1}" type="slidenum">
              <a:rPr lang="en-US" altLang="x-none" sz="1050"/>
              <a:pPr/>
              <a:t>42</a:t>
            </a:fld>
            <a:endParaRPr lang="en-US" altLang="x-none" sz="1050"/>
          </a:p>
        </p:txBody>
      </p:sp>
      <p:pic>
        <p:nvPicPr>
          <p:cNvPr id="66563" name="Picture 3" descr="descr_predict.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7116" y="1538287"/>
            <a:ext cx="5747147"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Down Arrow 5"/>
          <p:cNvSpPr>
            <a:spLocks noChangeArrowheads="1"/>
          </p:cNvSpPr>
          <p:nvPr/>
        </p:nvSpPr>
        <p:spPr bwMode="auto">
          <a:xfrm>
            <a:off x="5975748" y="2564606"/>
            <a:ext cx="216694" cy="1620441"/>
          </a:xfrm>
          <a:prstGeom prst="downArrow">
            <a:avLst>
              <a:gd name="adj1" fmla="val 50000"/>
              <a:gd name="adj2" fmla="val 49853"/>
            </a:avLst>
          </a:prstGeom>
          <a:solidFill>
            <a:schemeClr val="tx2"/>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66565" name="Right Arrow 6"/>
          <p:cNvSpPr>
            <a:spLocks noChangeArrowheads="1"/>
          </p:cNvSpPr>
          <p:nvPr/>
        </p:nvSpPr>
        <p:spPr bwMode="auto">
          <a:xfrm>
            <a:off x="3573066" y="4670822"/>
            <a:ext cx="1890713" cy="270272"/>
          </a:xfrm>
          <a:prstGeom prst="rightArrow">
            <a:avLst>
              <a:gd name="adj1" fmla="val 50000"/>
              <a:gd name="adj2" fmla="val 49973"/>
            </a:avLst>
          </a:prstGeom>
          <a:solidFill>
            <a:srgbClr val="000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x-none" altLang="x-none" sz="1800"/>
          </a:p>
        </p:txBody>
      </p:sp>
      <p:sp>
        <p:nvSpPr>
          <p:cNvPr id="7" name="TextBox 6">
            <a:extLst>
              <a:ext uri="{FF2B5EF4-FFF2-40B4-BE49-F238E27FC236}">
                <a16:creationId xmlns:a16="http://schemas.microsoft.com/office/drawing/2014/main" id="{11466111-B5F9-DE4B-83F6-087501442678}"/>
              </a:ext>
            </a:extLst>
          </p:cNvPr>
          <p:cNvSpPr txBox="1"/>
          <p:nvPr/>
        </p:nvSpPr>
        <p:spPr>
          <a:xfrm>
            <a:off x="2913017" y="6387737"/>
            <a:ext cx="4479111" cy="461665"/>
          </a:xfrm>
          <a:prstGeom prst="rect">
            <a:avLst/>
          </a:prstGeom>
          <a:noFill/>
        </p:spPr>
        <p:txBody>
          <a:bodyPr wrap="none" rtlCol="0">
            <a:spAutoFit/>
          </a:bodyPr>
          <a:lstStyle/>
          <a:p>
            <a:r>
              <a:rPr lang="en-US" dirty="0"/>
              <a:t>More on this later in Group 2 …</a:t>
            </a:r>
          </a:p>
        </p:txBody>
      </p:sp>
    </p:spTree>
    <p:extLst>
      <p:ext uri="{BB962C8B-B14F-4D97-AF65-F5344CB8AC3E}">
        <p14:creationId xmlns:p14="http://schemas.microsoft.com/office/powerpoint/2010/main" val="336583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4726-4551-7F4A-9EC1-19904AC08F2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88E8B907-F29C-554A-A7BD-C47367E43B25}"/>
              </a:ext>
            </a:extLst>
          </p:cNvPr>
          <p:cNvSpPr>
            <a:spLocks noGrp="1"/>
          </p:cNvSpPr>
          <p:nvPr>
            <p:ph idx="1"/>
          </p:nvPr>
        </p:nvSpPr>
        <p:spPr/>
        <p:txBody>
          <a:bodyPr/>
          <a:lstStyle/>
          <a:p>
            <a:r>
              <a:rPr lang="en-US" dirty="0"/>
              <a:t>Scatter Plot – Paired data (</a:t>
            </a:r>
            <a:r>
              <a:rPr lang="en-US" dirty="0" err="1"/>
              <a:t>x,y</a:t>
            </a:r>
            <a:r>
              <a:rPr lang="en-US" dirty="0"/>
              <a:t>)</a:t>
            </a:r>
          </a:p>
          <a:p>
            <a:r>
              <a:rPr lang="en-US" dirty="0"/>
              <a:t>Describe the relationship between numerical variables.</a:t>
            </a:r>
          </a:p>
          <a:p>
            <a:r>
              <a:rPr lang="en-US" dirty="0"/>
              <a:t>Make a note on the direction of the data points</a:t>
            </a:r>
          </a:p>
          <a:p>
            <a:pPr lvl="2"/>
            <a:r>
              <a:rPr lang="en-US" dirty="0"/>
              <a:t>Positive direction</a:t>
            </a:r>
          </a:p>
          <a:p>
            <a:pPr lvl="2"/>
            <a:r>
              <a:rPr lang="en-US" dirty="0"/>
              <a:t>Negative Direction</a:t>
            </a:r>
          </a:p>
          <a:p>
            <a:r>
              <a:rPr lang="en-US" dirty="0"/>
              <a:t>Check for unusual observations</a:t>
            </a:r>
          </a:p>
          <a:p>
            <a:r>
              <a:rPr lang="en-US" dirty="0"/>
              <a:t>See the relationship  - Linear or Non-linear</a:t>
            </a:r>
          </a:p>
          <a:p>
            <a:endParaRPr lang="en-US" dirty="0"/>
          </a:p>
          <a:p>
            <a:pPr lvl="2"/>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8D982091-1291-EA45-902D-868D57345C32}"/>
              </a:ext>
            </a:extLst>
          </p:cNvPr>
          <p:cNvSpPr>
            <a:spLocks noGrp="1"/>
          </p:cNvSpPr>
          <p:nvPr>
            <p:ph type="sldNum" sz="quarter" idx="12"/>
          </p:nvPr>
        </p:nvSpPr>
        <p:spPr/>
        <p:txBody>
          <a:bodyPr/>
          <a:lstStyle/>
          <a:p>
            <a:fld id="{72ABE407-5F26-474F-9973-84AC67822974}" type="slidenum">
              <a:rPr lang="en-US" altLang="x-none" smtClean="0"/>
              <a:pPr/>
              <a:t>43</a:t>
            </a:fld>
            <a:endParaRPr lang="en-US" altLang="x-none"/>
          </a:p>
        </p:txBody>
      </p:sp>
    </p:spTree>
    <p:extLst>
      <p:ext uri="{BB962C8B-B14F-4D97-AF65-F5344CB8AC3E}">
        <p14:creationId xmlns:p14="http://schemas.microsoft.com/office/powerpoint/2010/main" val="167891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094A-7258-3341-8B6B-3FA9DA2154F3}"/>
              </a:ext>
            </a:extLst>
          </p:cNvPr>
          <p:cNvSpPr>
            <a:spLocks noGrp="1"/>
          </p:cNvSpPr>
          <p:nvPr>
            <p:ph type="title"/>
          </p:nvPr>
        </p:nvSpPr>
        <p:spPr>
          <a:xfrm>
            <a:off x="685800" y="327910"/>
            <a:ext cx="7772400" cy="762000"/>
          </a:xfrm>
        </p:spPr>
        <p:txBody>
          <a:bodyPr/>
          <a:lstStyle/>
          <a:p>
            <a:r>
              <a:rPr lang="en-US" sz="2800" b="1" dirty="0"/>
              <a:t>In-Class Work</a:t>
            </a:r>
            <a:br>
              <a:rPr lang="en-US" sz="2800" b="1" dirty="0"/>
            </a:br>
            <a:r>
              <a:rPr lang="en-US" sz="2800" b="1" dirty="0"/>
              <a:t>Example on Pipe Operator %&gt;% in </a:t>
            </a:r>
            <a:r>
              <a:rPr lang="en-US" sz="2800" b="1" dirty="0" err="1"/>
              <a:t>Dplyr</a:t>
            </a:r>
            <a:endParaRPr lang="en-US" sz="2800" b="1" dirty="0"/>
          </a:p>
        </p:txBody>
      </p:sp>
      <p:pic>
        <p:nvPicPr>
          <p:cNvPr id="6" name="Content Placeholder 5" descr="A screenshot of a cell phone&#10;&#10;Description automatically generated">
            <a:extLst>
              <a:ext uri="{FF2B5EF4-FFF2-40B4-BE49-F238E27FC236}">
                <a16:creationId xmlns:a16="http://schemas.microsoft.com/office/drawing/2014/main" id="{CA531AF9-BBD9-3E4D-9909-FC5B5E27E405}"/>
              </a:ext>
            </a:extLst>
          </p:cNvPr>
          <p:cNvPicPr>
            <a:picLocks noGrp="1" noChangeAspect="1"/>
          </p:cNvPicPr>
          <p:nvPr>
            <p:ph idx="1"/>
          </p:nvPr>
        </p:nvPicPr>
        <p:blipFill>
          <a:blip r:embed="rId2"/>
          <a:stretch>
            <a:fillRect/>
          </a:stretch>
        </p:blipFill>
        <p:spPr>
          <a:xfrm>
            <a:off x="152400" y="2247900"/>
            <a:ext cx="8305800" cy="3771900"/>
          </a:xfrm>
        </p:spPr>
      </p:pic>
      <p:sp>
        <p:nvSpPr>
          <p:cNvPr id="4" name="Slide Number Placeholder 3">
            <a:extLst>
              <a:ext uri="{FF2B5EF4-FFF2-40B4-BE49-F238E27FC236}">
                <a16:creationId xmlns:a16="http://schemas.microsoft.com/office/drawing/2014/main" id="{F1528BC8-9E6F-5A44-AB4F-4C48135890F9}"/>
              </a:ext>
            </a:extLst>
          </p:cNvPr>
          <p:cNvSpPr>
            <a:spLocks noGrp="1"/>
          </p:cNvSpPr>
          <p:nvPr>
            <p:ph type="sldNum" sz="quarter" idx="12"/>
          </p:nvPr>
        </p:nvSpPr>
        <p:spPr/>
        <p:txBody>
          <a:bodyPr/>
          <a:lstStyle/>
          <a:p>
            <a:fld id="{72ABE407-5F26-474F-9973-84AC67822974}" type="slidenum">
              <a:rPr lang="en-US" altLang="x-none" smtClean="0"/>
              <a:pPr/>
              <a:t>44</a:t>
            </a:fld>
            <a:endParaRPr lang="en-US" altLang="x-none"/>
          </a:p>
        </p:txBody>
      </p:sp>
      <p:sp>
        <p:nvSpPr>
          <p:cNvPr id="7" name="TextBox 6">
            <a:extLst>
              <a:ext uri="{FF2B5EF4-FFF2-40B4-BE49-F238E27FC236}">
                <a16:creationId xmlns:a16="http://schemas.microsoft.com/office/drawing/2014/main" id="{06AC0A0A-5324-1840-95C2-EDFD9C9FB203}"/>
              </a:ext>
            </a:extLst>
          </p:cNvPr>
          <p:cNvSpPr txBox="1"/>
          <p:nvPr/>
        </p:nvSpPr>
        <p:spPr>
          <a:xfrm>
            <a:off x="653143" y="1410789"/>
            <a:ext cx="1553630" cy="461665"/>
          </a:xfrm>
          <a:prstGeom prst="rect">
            <a:avLst/>
          </a:prstGeom>
          <a:noFill/>
        </p:spPr>
        <p:txBody>
          <a:bodyPr wrap="none" rtlCol="0">
            <a:spAutoFit/>
          </a:bodyPr>
          <a:lstStyle/>
          <a:p>
            <a:r>
              <a:rPr lang="en-US" dirty="0"/>
              <a:t>Method 1:</a:t>
            </a:r>
          </a:p>
        </p:txBody>
      </p:sp>
    </p:spTree>
    <p:extLst>
      <p:ext uri="{BB962C8B-B14F-4D97-AF65-F5344CB8AC3E}">
        <p14:creationId xmlns:p14="http://schemas.microsoft.com/office/powerpoint/2010/main" val="1703014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74B0A-9A5C-E640-B98D-E4AE3D5E0E04}"/>
              </a:ext>
            </a:extLst>
          </p:cNvPr>
          <p:cNvSpPr>
            <a:spLocks noGrp="1"/>
          </p:cNvSpPr>
          <p:nvPr>
            <p:ph type="title"/>
          </p:nvPr>
        </p:nvSpPr>
        <p:spPr/>
        <p:txBody>
          <a:bodyPr/>
          <a:lstStyle/>
          <a:p>
            <a:r>
              <a:rPr lang="en-US" dirty="0"/>
              <a:t>Using multiple assignments</a:t>
            </a:r>
          </a:p>
        </p:txBody>
      </p:sp>
      <p:sp>
        <p:nvSpPr>
          <p:cNvPr id="4" name="Slide Number Placeholder 3">
            <a:extLst>
              <a:ext uri="{FF2B5EF4-FFF2-40B4-BE49-F238E27FC236}">
                <a16:creationId xmlns:a16="http://schemas.microsoft.com/office/drawing/2014/main" id="{ED81EB57-C701-5544-94FE-6D89010363E9}"/>
              </a:ext>
            </a:extLst>
          </p:cNvPr>
          <p:cNvSpPr>
            <a:spLocks noGrp="1"/>
          </p:cNvSpPr>
          <p:nvPr>
            <p:ph type="sldNum" sz="quarter" idx="12"/>
          </p:nvPr>
        </p:nvSpPr>
        <p:spPr/>
        <p:txBody>
          <a:bodyPr/>
          <a:lstStyle/>
          <a:p>
            <a:fld id="{72ABE407-5F26-474F-9973-84AC67822974}" type="slidenum">
              <a:rPr lang="en-US" altLang="x-none" smtClean="0"/>
              <a:pPr/>
              <a:t>45</a:t>
            </a:fld>
            <a:endParaRPr lang="en-US" altLang="x-none"/>
          </a:p>
        </p:txBody>
      </p:sp>
      <p:sp>
        <p:nvSpPr>
          <p:cNvPr id="7" name="TextBox 6">
            <a:extLst>
              <a:ext uri="{FF2B5EF4-FFF2-40B4-BE49-F238E27FC236}">
                <a16:creationId xmlns:a16="http://schemas.microsoft.com/office/drawing/2014/main" id="{0D96F7DB-3ACA-6F41-A87C-B5EBA01AC4D3}"/>
              </a:ext>
            </a:extLst>
          </p:cNvPr>
          <p:cNvSpPr txBox="1"/>
          <p:nvPr/>
        </p:nvSpPr>
        <p:spPr>
          <a:xfrm>
            <a:off x="496388" y="1476103"/>
            <a:ext cx="6163844" cy="830997"/>
          </a:xfrm>
          <a:prstGeom prst="rect">
            <a:avLst/>
          </a:prstGeom>
          <a:noFill/>
        </p:spPr>
        <p:txBody>
          <a:bodyPr wrap="square" rtlCol="0">
            <a:spAutoFit/>
          </a:bodyPr>
          <a:lstStyle/>
          <a:p>
            <a:r>
              <a:rPr lang="en-US" dirty="0"/>
              <a:t>Method 2: Using multiple assignments </a:t>
            </a:r>
          </a:p>
          <a:p>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E926E1D4-B2B0-B54B-B859-7DDA82327143}"/>
              </a:ext>
            </a:extLst>
          </p:cNvPr>
          <p:cNvPicPr>
            <a:picLocks noGrp="1" noChangeAspect="1"/>
          </p:cNvPicPr>
          <p:nvPr>
            <p:ph idx="1"/>
          </p:nvPr>
        </p:nvPicPr>
        <p:blipFill>
          <a:blip r:embed="rId2"/>
          <a:stretch>
            <a:fillRect/>
          </a:stretch>
        </p:blipFill>
        <p:spPr>
          <a:xfrm>
            <a:off x="251520" y="2828429"/>
            <a:ext cx="8367786" cy="1573014"/>
          </a:xfrm>
        </p:spPr>
      </p:pic>
    </p:spTree>
    <p:extLst>
      <p:ext uri="{BB962C8B-B14F-4D97-AF65-F5344CB8AC3E}">
        <p14:creationId xmlns:p14="http://schemas.microsoft.com/office/powerpoint/2010/main" val="3940904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48E8-090F-DD46-B3C7-6673E9BF0CE0}"/>
              </a:ext>
            </a:extLst>
          </p:cNvPr>
          <p:cNvSpPr>
            <a:spLocks noGrp="1"/>
          </p:cNvSpPr>
          <p:nvPr>
            <p:ph type="title"/>
          </p:nvPr>
        </p:nvSpPr>
        <p:spPr/>
        <p:txBody>
          <a:bodyPr/>
          <a:lstStyle/>
          <a:p>
            <a:r>
              <a:rPr lang="en-US" dirty="0"/>
              <a:t>Pipe Operator method</a:t>
            </a:r>
          </a:p>
        </p:txBody>
      </p:sp>
      <p:sp>
        <p:nvSpPr>
          <p:cNvPr id="3" name="Content Placeholder 2">
            <a:extLst>
              <a:ext uri="{FF2B5EF4-FFF2-40B4-BE49-F238E27FC236}">
                <a16:creationId xmlns:a16="http://schemas.microsoft.com/office/drawing/2014/main" id="{5D391212-D965-C541-9750-BF46A7ACE280}"/>
              </a:ext>
            </a:extLst>
          </p:cNvPr>
          <p:cNvSpPr>
            <a:spLocks noGrp="1"/>
          </p:cNvSpPr>
          <p:nvPr>
            <p:ph idx="1"/>
          </p:nvPr>
        </p:nvSpPr>
        <p:spPr/>
        <p:txBody>
          <a:bodyPr/>
          <a:lstStyle/>
          <a:p>
            <a:pPr marL="0" indent="0">
              <a:buNone/>
            </a:pPr>
            <a:r>
              <a:rPr lang="en-US" dirty="0"/>
              <a:t>Method 3: Using Pipe Operator</a:t>
            </a:r>
          </a:p>
        </p:txBody>
      </p:sp>
      <p:sp>
        <p:nvSpPr>
          <p:cNvPr id="4" name="Slide Number Placeholder 3">
            <a:extLst>
              <a:ext uri="{FF2B5EF4-FFF2-40B4-BE49-F238E27FC236}">
                <a16:creationId xmlns:a16="http://schemas.microsoft.com/office/drawing/2014/main" id="{1EF21A78-D012-F047-AFC3-C8B61FC8E486}"/>
              </a:ext>
            </a:extLst>
          </p:cNvPr>
          <p:cNvSpPr>
            <a:spLocks noGrp="1"/>
          </p:cNvSpPr>
          <p:nvPr>
            <p:ph type="sldNum" sz="quarter" idx="12"/>
          </p:nvPr>
        </p:nvSpPr>
        <p:spPr/>
        <p:txBody>
          <a:bodyPr/>
          <a:lstStyle/>
          <a:p>
            <a:fld id="{72ABE407-5F26-474F-9973-84AC67822974}" type="slidenum">
              <a:rPr lang="en-US" altLang="x-none" smtClean="0"/>
              <a:pPr/>
              <a:t>46</a:t>
            </a:fld>
            <a:endParaRPr lang="en-US" altLang="x-none"/>
          </a:p>
        </p:txBody>
      </p:sp>
      <p:pic>
        <p:nvPicPr>
          <p:cNvPr id="6" name="Picture 5" descr="A screenshot of a cell phone&#10;&#10;Description automatically generated">
            <a:extLst>
              <a:ext uri="{FF2B5EF4-FFF2-40B4-BE49-F238E27FC236}">
                <a16:creationId xmlns:a16="http://schemas.microsoft.com/office/drawing/2014/main" id="{6183E3EB-4C60-0F44-ABEE-0AE8195FC025}"/>
              </a:ext>
            </a:extLst>
          </p:cNvPr>
          <p:cNvPicPr>
            <a:picLocks noChangeAspect="1"/>
          </p:cNvPicPr>
          <p:nvPr/>
        </p:nvPicPr>
        <p:blipFill>
          <a:blip r:embed="rId2"/>
          <a:stretch>
            <a:fillRect/>
          </a:stretch>
        </p:blipFill>
        <p:spPr>
          <a:xfrm>
            <a:off x="196850" y="2348880"/>
            <a:ext cx="8674100" cy="1968500"/>
          </a:xfrm>
          <a:prstGeom prst="rect">
            <a:avLst/>
          </a:prstGeom>
        </p:spPr>
      </p:pic>
    </p:spTree>
    <p:extLst>
      <p:ext uri="{BB962C8B-B14F-4D97-AF65-F5344CB8AC3E}">
        <p14:creationId xmlns:p14="http://schemas.microsoft.com/office/powerpoint/2010/main" val="130165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x-none" dirty="0"/>
              <a:t>We</a:t>
            </a:r>
            <a:r>
              <a:rPr lang="en-US" altLang="en-US" dirty="0"/>
              <a:t>’</a:t>
            </a:r>
            <a:r>
              <a:rPr lang="en-US" altLang="x-none" dirty="0"/>
              <a:t>ll do more in the lab..</a:t>
            </a:r>
          </a:p>
        </p:txBody>
      </p:sp>
      <p:sp>
        <p:nvSpPr>
          <p:cNvPr id="67586" name="Content Placeholder 2"/>
          <p:cNvSpPr>
            <a:spLocks noGrp="1"/>
          </p:cNvSpPr>
          <p:nvPr>
            <p:ph idx="1"/>
          </p:nvPr>
        </p:nvSpPr>
        <p:spPr/>
        <p:txBody>
          <a:bodyPr/>
          <a:lstStyle/>
          <a:p>
            <a:endParaRPr lang="en-US" altLang="x-none" dirty="0"/>
          </a:p>
          <a:p>
            <a:r>
              <a:rPr lang="en-US" altLang="x-none" dirty="0"/>
              <a:t>Lab2 (Assignment 2) on Thursday. </a:t>
            </a:r>
          </a:p>
          <a:p>
            <a:r>
              <a:rPr lang="en-US" altLang="x-none" dirty="0"/>
              <a:t>We will move to Group 2: </a:t>
            </a:r>
            <a:r>
              <a:rPr lang="en-US" dirty="0"/>
              <a:t>Patterns, relations, descriptive analytics</a:t>
            </a:r>
          </a:p>
          <a:p>
            <a:r>
              <a:rPr lang="en-US" altLang="x-none" dirty="0"/>
              <a:t>Work on the code snippet available on LMS on ggplot, bar graphs ( R Cookbook Chapter 3)</a:t>
            </a:r>
          </a:p>
        </p:txBody>
      </p:sp>
      <p:sp>
        <p:nvSpPr>
          <p:cNvPr id="675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524C155-5BC9-1B4F-8E5D-398E8CD68122}" type="slidenum">
              <a:rPr lang="en-US" altLang="x-none" sz="1400"/>
              <a:pPr/>
              <a:t>47</a:t>
            </a:fld>
            <a:endParaRPr lang="en-US" altLang="x-none"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x-none"/>
              <a:t>Art or science?</a:t>
            </a:r>
          </a:p>
        </p:txBody>
      </p:sp>
      <p:sp>
        <p:nvSpPr>
          <p:cNvPr id="22530" name="Content Placeholder 2"/>
          <p:cNvSpPr>
            <a:spLocks noGrp="1"/>
          </p:cNvSpPr>
          <p:nvPr>
            <p:ph idx="1"/>
          </p:nvPr>
        </p:nvSpPr>
        <p:spPr/>
        <p:txBody>
          <a:bodyPr/>
          <a:lstStyle/>
          <a:p>
            <a:r>
              <a:rPr lang="en-US" altLang="x-none" dirty="0"/>
              <a:t>The form of the model, incorporating the hypothesis determines a </a:t>
            </a:r>
            <a:r>
              <a:rPr lang="en-US" altLang="en-US" dirty="0"/>
              <a:t>“</a:t>
            </a:r>
            <a:r>
              <a:rPr lang="en-US" altLang="x-none" dirty="0"/>
              <a:t>form</a:t>
            </a:r>
            <a:r>
              <a:rPr lang="en-US" altLang="en-US" dirty="0"/>
              <a:t>”</a:t>
            </a:r>
            <a:endParaRPr lang="en-US" altLang="x-none" dirty="0"/>
          </a:p>
          <a:p>
            <a:endParaRPr lang="en-US" altLang="x-none" dirty="0"/>
          </a:p>
          <a:p>
            <a:r>
              <a:rPr lang="en-US" altLang="x-none" dirty="0"/>
              <a:t>Thus, as much art as science because it depends both on your world view and what the data is telling you (or not)</a:t>
            </a:r>
          </a:p>
          <a:p>
            <a:endParaRPr lang="en-US" altLang="x-none" dirty="0"/>
          </a:p>
          <a:p>
            <a:r>
              <a:rPr lang="en-US" altLang="x-none" dirty="0"/>
              <a:t>We will however, be giving the models nice mathematical properties</a:t>
            </a:r>
          </a:p>
        </p:txBody>
      </p:sp>
      <p:sp>
        <p:nvSpPr>
          <p:cNvPr id="225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FBADD5D-A85E-8E43-8E57-1F6668C952DA}" type="slidenum">
              <a:rPr lang="en-US" altLang="x-none" sz="1400"/>
              <a:pPr/>
              <a:t>5</a:t>
            </a:fld>
            <a:endParaRPr lang="en-US" altLang="x-none"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x-none"/>
              <a:t>Patterns and Relationships</a:t>
            </a:r>
          </a:p>
        </p:txBody>
      </p:sp>
      <p:sp>
        <p:nvSpPr>
          <p:cNvPr id="23554" name="Content Placeholder 2"/>
          <p:cNvSpPr>
            <a:spLocks noGrp="1"/>
          </p:cNvSpPr>
          <p:nvPr>
            <p:ph idx="1"/>
          </p:nvPr>
        </p:nvSpPr>
        <p:spPr/>
        <p:txBody>
          <a:bodyPr/>
          <a:lstStyle/>
          <a:p>
            <a:pPr marL="0" indent="0">
              <a:buNone/>
            </a:pPr>
            <a:r>
              <a:rPr lang="en-US" b="1" dirty="0"/>
              <a:t>Group 2 - Patterns, relations, descriptive analytics</a:t>
            </a:r>
            <a:endParaRPr lang="en-US" altLang="x-none" dirty="0"/>
          </a:p>
          <a:p>
            <a:r>
              <a:rPr lang="en-US" altLang="x-none" sz="2800" dirty="0"/>
              <a:t>Stepping from elementary/ distribution analysis to algorithmic-based analysis</a:t>
            </a:r>
          </a:p>
          <a:p>
            <a:r>
              <a:rPr lang="en-US" altLang="x-none" sz="2800" dirty="0"/>
              <a:t>I.e. pattern detection via data mining: classification, clustering, rules; machine learning; support vector machines, non-parametric models</a:t>
            </a:r>
          </a:p>
          <a:p>
            <a:r>
              <a:rPr lang="en-US" altLang="x-none" sz="2800" dirty="0"/>
              <a:t>Relations – associations between/among populations</a:t>
            </a:r>
          </a:p>
          <a:p>
            <a:r>
              <a:rPr lang="en-US" altLang="x-none" sz="2800" dirty="0"/>
              <a:t>Outcome: model and an evaluation of its fitness for purpose</a:t>
            </a: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DB4A5-274C-AF49-805A-EF512EF75DBE}" type="slidenum">
              <a:rPr lang="en-US" altLang="x-none" sz="1400"/>
              <a:pPr/>
              <a:t>6</a:t>
            </a:fld>
            <a:endParaRPr lang="en-US" altLang="x-none"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381000" y="334963"/>
            <a:ext cx="8467725" cy="715962"/>
          </a:xfrm>
        </p:spPr>
        <p:txBody>
          <a:bodyPr/>
          <a:lstStyle/>
          <a:p>
            <a:pPr>
              <a:defRPr/>
            </a:pPr>
            <a:r>
              <a:rPr lang="en-US" dirty="0">
                <a:solidFill>
                  <a:schemeClr val="tx1"/>
                </a:solidFill>
                <a:latin typeface="+mn-lt"/>
              </a:rPr>
              <a:t>Data Mining </a:t>
            </a:r>
            <a:r>
              <a:rPr lang="en-US">
                <a:solidFill>
                  <a:schemeClr val="tx1"/>
                </a:solidFill>
                <a:latin typeface="+mn-lt"/>
              </a:rPr>
              <a:t>= Patterns</a:t>
            </a:r>
            <a:endParaRPr lang="en-US" dirty="0">
              <a:solidFill>
                <a:schemeClr val="tx1"/>
              </a:solidFill>
              <a:latin typeface="+mn-lt"/>
            </a:endParaRPr>
          </a:p>
        </p:txBody>
      </p:sp>
      <p:sp>
        <p:nvSpPr>
          <p:cNvPr id="24578" name="Rectangle 3"/>
          <p:cNvSpPr>
            <a:spLocks noGrp="1" noChangeArrowheads="1"/>
          </p:cNvSpPr>
          <p:nvPr>
            <p:ph type="body" idx="1"/>
          </p:nvPr>
        </p:nvSpPr>
        <p:spPr>
          <a:xfrm>
            <a:off x="468313" y="1125538"/>
            <a:ext cx="8118475" cy="5440362"/>
          </a:xfrm>
        </p:spPr>
        <p:txBody>
          <a:bodyPr/>
          <a:lstStyle/>
          <a:p>
            <a:pPr>
              <a:lnSpc>
                <a:spcPct val="80000"/>
              </a:lnSpc>
            </a:pPr>
            <a:r>
              <a:rPr lang="en-US" altLang="x-none" sz="2400"/>
              <a:t>Classification (Supervised Learning)</a:t>
            </a:r>
          </a:p>
          <a:p>
            <a:pPr lvl="1">
              <a:lnSpc>
                <a:spcPct val="80000"/>
              </a:lnSpc>
            </a:pPr>
            <a:r>
              <a:rPr lang="en-US" altLang="x-none" sz="2000"/>
              <a:t>Classifiers are created using labeled training samples</a:t>
            </a:r>
          </a:p>
          <a:p>
            <a:pPr lvl="1">
              <a:lnSpc>
                <a:spcPct val="80000"/>
              </a:lnSpc>
            </a:pPr>
            <a:r>
              <a:rPr lang="en-US" altLang="x-none" sz="2000"/>
              <a:t>Training samples created by ground truth / experts</a:t>
            </a:r>
          </a:p>
          <a:p>
            <a:pPr lvl="1">
              <a:lnSpc>
                <a:spcPct val="80000"/>
              </a:lnSpc>
            </a:pPr>
            <a:r>
              <a:rPr lang="en-US" altLang="x-none" sz="2000"/>
              <a:t>Classifier later used to classify unknown samples</a:t>
            </a:r>
          </a:p>
          <a:p>
            <a:pPr>
              <a:lnSpc>
                <a:spcPct val="80000"/>
              </a:lnSpc>
            </a:pPr>
            <a:r>
              <a:rPr lang="en-US" altLang="x-none" sz="2400"/>
              <a:t>Clustering (Unsupervised Learning)</a:t>
            </a:r>
          </a:p>
          <a:p>
            <a:pPr lvl="1">
              <a:lnSpc>
                <a:spcPct val="80000"/>
              </a:lnSpc>
            </a:pPr>
            <a:r>
              <a:rPr lang="en-US" altLang="x-none" sz="2000"/>
              <a:t>Grouping objects into classes so that similar objects are in the same class and dissimilar objects are in different classes</a:t>
            </a:r>
          </a:p>
          <a:p>
            <a:pPr lvl="1">
              <a:lnSpc>
                <a:spcPct val="80000"/>
              </a:lnSpc>
            </a:pPr>
            <a:r>
              <a:rPr lang="en-US" altLang="x-none" sz="2000"/>
              <a:t>Discover overall distribution patterns and relationships between attributes</a:t>
            </a:r>
          </a:p>
          <a:p>
            <a:pPr>
              <a:lnSpc>
                <a:spcPct val="80000"/>
              </a:lnSpc>
            </a:pPr>
            <a:r>
              <a:rPr lang="en-US" altLang="x-none" sz="2400"/>
              <a:t>Association Rule Mining</a:t>
            </a:r>
          </a:p>
          <a:p>
            <a:pPr lvl="1">
              <a:lnSpc>
                <a:spcPct val="80000"/>
              </a:lnSpc>
            </a:pPr>
            <a:r>
              <a:rPr lang="en-US" altLang="x-none" sz="2000"/>
              <a:t>Initially developed for market basket analysis</a:t>
            </a:r>
          </a:p>
          <a:p>
            <a:pPr lvl="1">
              <a:lnSpc>
                <a:spcPct val="80000"/>
              </a:lnSpc>
            </a:pPr>
            <a:r>
              <a:rPr lang="en-US" altLang="x-none" sz="2000"/>
              <a:t>Goal is to discover relationships between attributes</a:t>
            </a:r>
          </a:p>
          <a:p>
            <a:pPr lvl="1">
              <a:lnSpc>
                <a:spcPct val="80000"/>
              </a:lnSpc>
            </a:pPr>
            <a:r>
              <a:rPr lang="en-US" altLang="x-none" sz="2000"/>
              <a:t>Uses include decision support, classification and clustering</a:t>
            </a:r>
            <a:endParaRPr lang="en-US" altLang="x-none" sz="1800"/>
          </a:p>
          <a:p>
            <a:pPr>
              <a:lnSpc>
                <a:spcPct val="80000"/>
              </a:lnSpc>
            </a:pPr>
            <a:r>
              <a:rPr lang="en-US" altLang="x-none" sz="2400"/>
              <a:t>Other Types of Mining</a:t>
            </a:r>
          </a:p>
          <a:p>
            <a:pPr lvl="1">
              <a:lnSpc>
                <a:spcPct val="80000"/>
              </a:lnSpc>
            </a:pPr>
            <a:r>
              <a:rPr lang="en-US" altLang="x-none" sz="2000"/>
              <a:t>Outlier Analysis</a:t>
            </a:r>
          </a:p>
          <a:p>
            <a:pPr lvl="1">
              <a:lnSpc>
                <a:spcPct val="80000"/>
              </a:lnSpc>
            </a:pPr>
            <a:r>
              <a:rPr lang="en-US" altLang="x-none" sz="2000"/>
              <a:t>Concept / Class Description</a:t>
            </a:r>
          </a:p>
          <a:p>
            <a:pPr lvl="1">
              <a:lnSpc>
                <a:spcPct val="80000"/>
              </a:lnSpc>
            </a:pPr>
            <a:r>
              <a:rPr lang="en-US" altLang="x-none" sz="2000"/>
              <a:t>Time Series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AU" altLang="x-none"/>
              <a:t>Models/ types</a:t>
            </a:r>
          </a:p>
        </p:txBody>
      </p:sp>
      <p:sp>
        <p:nvSpPr>
          <p:cNvPr id="26626" name="Content Placeholder 2"/>
          <p:cNvSpPr>
            <a:spLocks noGrp="1"/>
          </p:cNvSpPr>
          <p:nvPr>
            <p:ph idx="1"/>
          </p:nvPr>
        </p:nvSpPr>
        <p:spPr/>
        <p:txBody>
          <a:bodyPr/>
          <a:lstStyle/>
          <a:p>
            <a:r>
              <a:rPr lang="en-US" altLang="x-none" dirty="0"/>
              <a:t>Trade-off between Accuracy and Understandability</a:t>
            </a:r>
          </a:p>
          <a:p>
            <a:r>
              <a:rPr lang="en-US" altLang="x-none" dirty="0"/>
              <a:t>Models range from </a:t>
            </a:r>
            <a:r>
              <a:rPr lang="ja-JP" altLang="en-US" dirty="0"/>
              <a:t>“</a:t>
            </a:r>
            <a:r>
              <a:rPr lang="en-US" altLang="ja-JP" dirty="0"/>
              <a:t>easy to understand</a:t>
            </a:r>
            <a:r>
              <a:rPr lang="ja-JP" altLang="en-US" dirty="0"/>
              <a:t>”</a:t>
            </a:r>
            <a:r>
              <a:rPr lang="en-US" altLang="ja-JP" dirty="0"/>
              <a:t> to incomprehensible</a:t>
            </a:r>
          </a:p>
          <a:p>
            <a:pPr lvl="1"/>
            <a:r>
              <a:rPr lang="en-US" altLang="x-none" dirty="0"/>
              <a:t>Decision trees</a:t>
            </a:r>
          </a:p>
          <a:p>
            <a:pPr lvl="1"/>
            <a:r>
              <a:rPr lang="en-US" altLang="x-none" dirty="0"/>
              <a:t>Rule induction</a:t>
            </a:r>
          </a:p>
          <a:p>
            <a:pPr lvl="1"/>
            <a:r>
              <a:rPr lang="en-US" altLang="x-none" dirty="0"/>
              <a:t>Multi-Regression models</a:t>
            </a:r>
          </a:p>
          <a:p>
            <a:pPr lvl="1"/>
            <a:r>
              <a:rPr lang="en-US" altLang="x-none" dirty="0"/>
              <a:t>Neural Networks</a:t>
            </a:r>
          </a:p>
          <a:p>
            <a:pPr lvl="1"/>
            <a:r>
              <a:rPr lang="en-US" altLang="x-none" dirty="0"/>
              <a:t>Deep Learning			</a:t>
            </a:r>
          </a:p>
          <a:p>
            <a:endParaRPr lang="en-AU" altLang="x-none" dirty="0"/>
          </a:p>
        </p:txBody>
      </p:sp>
      <p:sp>
        <p:nvSpPr>
          <p:cNvPr id="266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2023DE2-8E10-8143-8D63-82D3EEDE6EB2}" type="slidenum">
              <a:rPr lang="en-US" altLang="x-none" sz="1400"/>
              <a:pPr/>
              <a:t>8</a:t>
            </a:fld>
            <a:endParaRPr lang="en-US" altLang="x-none" sz="1400"/>
          </a:p>
        </p:txBody>
      </p:sp>
      <p:sp>
        <p:nvSpPr>
          <p:cNvPr id="26628" name="Down Arrow 4"/>
          <p:cNvSpPr>
            <a:spLocks noChangeArrowheads="1"/>
          </p:cNvSpPr>
          <p:nvPr/>
        </p:nvSpPr>
        <p:spPr bwMode="auto">
          <a:xfrm>
            <a:off x="5508104" y="3140968"/>
            <a:ext cx="609600" cy="2514600"/>
          </a:xfrm>
          <a:prstGeom prst="downArrow">
            <a:avLst>
              <a:gd name="adj1" fmla="val 50000"/>
              <a:gd name="adj2" fmla="val 49997"/>
            </a:avLst>
          </a:prstGeom>
          <a:solidFill>
            <a:srgbClr val="008000"/>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AU" altLang="x-none"/>
              <a:t>Harder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x-none"/>
              <a:t>Patterns and Relationships</a:t>
            </a:r>
          </a:p>
        </p:txBody>
      </p:sp>
      <p:sp>
        <p:nvSpPr>
          <p:cNvPr id="21506" name="Content Placeholder 2"/>
          <p:cNvSpPr>
            <a:spLocks noGrp="1"/>
          </p:cNvSpPr>
          <p:nvPr>
            <p:ph idx="1"/>
          </p:nvPr>
        </p:nvSpPr>
        <p:spPr/>
        <p:txBody>
          <a:bodyPr/>
          <a:lstStyle/>
          <a:p>
            <a:pPr marL="0" indent="0">
              <a:buNone/>
            </a:pPr>
            <a:r>
              <a:rPr lang="en-US" altLang="x-none" dirty="0"/>
              <a:t>In </a:t>
            </a:r>
            <a:r>
              <a:rPr lang="en-US" b="1" dirty="0"/>
              <a:t>Group 2 - Patterns, relations, descriptive analytics</a:t>
            </a:r>
          </a:p>
          <a:p>
            <a:pPr marL="0" indent="0">
              <a:buNone/>
            </a:pPr>
            <a:endParaRPr lang="en-US" altLang="x-none" dirty="0"/>
          </a:p>
          <a:p>
            <a:r>
              <a:rPr lang="en-US" altLang="x-none" dirty="0"/>
              <a:t>Linear and multi-variate </a:t>
            </a:r>
          </a:p>
          <a:p>
            <a:pPr marL="457200" lvl="1" indent="0">
              <a:buNone/>
            </a:pPr>
            <a:endParaRPr lang="en-US" altLang="x-none" dirty="0"/>
          </a:p>
          <a:p>
            <a:r>
              <a:rPr lang="en-US" altLang="x-none" dirty="0"/>
              <a:t>Nearest Neighbor</a:t>
            </a:r>
          </a:p>
          <a:p>
            <a:pPr lvl="1"/>
            <a:r>
              <a:rPr lang="en-US" altLang="x-none" dirty="0"/>
              <a:t>Training.. (supervised)</a:t>
            </a:r>
          </a:p>
          <a:p>
            <a:r>
              <a:rPr lang="en-US" altLang="x-none" dirty="0"/>
              <a:t>K-means</a:t>
            </a:r>
          </a:p>
          <a:p>
            <a:pPr lvl="1"/>
            <a:r>
              <a:rPr lang="en-US" altLang="x-none" dirty="0"/>
              <a:t>Clustering.. (un-supervised) and classification</a:t>
            </a:r>
          </a:p>
        </p:txBody>
      </p:sp>
      <p:sp>
        <p:nvSpPr>
          <p:cNvPr id="276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A889D32-01AF-AA42-98AA-6AB4FD7A3091}" type="slidenum">
              <a:rPr lang="en-US" altLang="x-none" sz="1400"/>
              <a:pPr/>
              <a:t>9</a:t>
            </a:fld>
            <a:endParaRPr lang="en-US" altLang="x-none" sz="140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85199</TotalTime>
  <Words>2776</Words>
  <Application>Microsoft Macintosh PowerPoint</Application>
  <PresentationFormat>On-screen Show (4:3)</PresentationFormat>
  <Paragraphs>347</Paragraphs>
  <Slides>47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Wingdings</vt:lpstr>
      <vt:lpstr>Blank Presentation</vt:lpstr>
      <vt:lpstr>  Introduction to Analytic Methods, Types of Data Mining for Analytics &amp; Introduction to Group 2</vt:lpstr>
      <vt:lpstr>Contents</vt:lpstr>
      <vt:lpstr>Preliminary Data Analysis</vt:lpstr>
      <vt:lpstr>Models</vt:lpstr>
      <vt:lpstr>Art or science?</vt:lpstr>
      <vt:lpstr>Patterns and Relationships</vt:lpstr>
      <vt:lpstr>Data Mining = Patterns</vt:lpstr>
      <vt:lpstr>Models/ types</vt:lpstr>
      <vt:lpstr>Patterns and Relationships</vt:lpstr>
      <vt:lpstr>The Dataset(s)</vt:lpstr>
      <vt:lpstr>Regression in Statistics</vt:lpstr>
      <vt:lpstr>Objective function</vt:lpstr>
      <vt:lpstr>Constraint function(s)</vt:lpstr>
      <vt:lpstr> regression…</vt:lpstr>
      <vt:lpstr>Linear basis and least-squares constraints</vt:lpstr>
      <vt:lpstr>In Class Work</vt:lpstr>
      <vt:lpstr>In Class Work</vt:lpstr>
      <vt:lpstr>Linear fit?</vt:lpstr>
      <vt:lpstr>Linear fit?</vt:lpstr>
      <vt:lpstr>Analysis – i.e. Science question</vt:lpstr>
      <vt:lpstr> Multi-variate  (during the Lab Work)</vt:lpstr>
      <vt:lpstr>Multi-variate</vt:lpstr>
      <vt:lpstr>When it gets complex…</vt:lpstr>
      <vt:lpstr>PowerPoint Presentation</vt:lpstr>
      <vt:lpstr>K-nearest neighbors (knn)</vt:lpstr>
      <vt:lpstr>Algorithm</vt:lpstr>
      <vt:lpstr>Distance metrics</vt:lpstr>
      <vt:lpstr>More generally</vt:lpstr>
      <vt:lpstr>Choice of k?</vt:lpstr>
      <vt:lpstr>What does “Near” mean…</vt:lpstr>
      <vt:lpstr>Training and Testing</vt:lpstr>
      <vt:lpstr>Summing up ‘knn’</vt:lpstr>
      <vt:lpstr>K-means</vt:lpstr>
      <vt:lpstr>Distance Measure</vt:lpstr>
      <vt:lpstr>Distance Measure</vt:lpstr>
      <vt:lpstr>K-Means Clustering</vt:lpstr>
      <vt:lpstr>K-Means Algorithm</vt:lpstr>
      <vt:lpstr>K-Means Algorithm: Example Output</vt:lpstr>
      <vt:lpstr>Describe v. Predict</vt:lpstr>
      <vt:lpstr>K-means</vt:lpstr>
      <vt:lpstr>Decision tree classifier</vt:lpstr>
      <vt:lpstr>Predict = Decide</vt:lpstr>
      <vt:lpstr>Visualization</vt:lpstr>
      <vt:lpstr>In-Class Work Example on Pipe Operator %&gt;% in Dplyr</vt:lpstr>
      <vt:lpstr>Using multiple assignments</vt:lpstr>
      <vt:lpstr>Pipe Operator method</vt:lpstr>
      <vt:lpstr>We’ll do more in the lab..</vt:lpstr>
    </vt:vector>
  </TitlesOfParts>
  <Company>HAO/ESSL/NCAR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creator>Peter Fox</dc:creator>
  <cp:lastModifiedBy>Shiwei Huang</cp:lastModifiedBy>
  <cp:revision>460</cp:revision>
  <cp:lastPrinted>2007-01-04T17:13:00Z</cp:lastPrinted>
  <dcterms:created xsi:type="dcterms:W3CDTF">2010-08-30T14:12:46Z</dcterms:created>
  <dcterms:modified xsi:type="dcterms:W3CDTF">2020-02-03T20:03:33Z</dcterms:modified>
</cp:coreProperties>
</file>